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png" ContentType="image/pn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8153400" cy="11290300"/>
  <p:notesSz cx="8153400" cy="112903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3" Type="http://schemas.openxmlformats.org/officeDocument/2006/relationships/image" Target="../media/image33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png"/><Relationship Id="rId6" Type="http://schemas.openxmlformats.org/officeDocument/2006/relationships/image" Target="../media/image17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6" Type="http://schemas.openxmlformats.org/officeDocument/2006/relationships/image" Target="../media/image22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image" Target="../media/image2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jpg"/><Relationship Id="rId4" Type="http://schemas.openxmlformats.org/officeDocument/2006/relationships/image" Target="../media/image29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277" y="502919"/>
            <a:ext cx="6461851" cy="9052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658" y="2860396"/>
            <a:ext cx="6997065" cy="3932554"/>
          </a:xfrm>
          <a:custGeom>
            <a:avLst/>
            <a:gdLst/>
            <a:ahLst/>
            <a:cxnLst/>
            <a:rect l="l" t="t" r="r" b="b"/>
            <a:pathLst>
              <a:path w="6997065" h="3932554">
                <a:moveTo>
                  <a:pt x="0" y="3932559"/>
                </a:moveTo>
                <a:lnTo>
                  <a:pt x="6996958" y="3932559"/>
                </a:lnTo>
                <a:lnTo>
                  <a:pt x="6996958" y="0"/>
                </a:lnTo>
                <a:lnTo>
                  <a:pt x="0" y="0"/>
                </a:lnTo>
                <a:lnTo>
                  <a:pt x="0" y="3932559"/>
                </a:lnTo>
                <a:close/>
              </a:path>
            </a:pathLst>
          </a:custGeom>
          <a:solidFill>
            <a:srgbClr val="314F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221595" y="2863413"/>
            <a:ext cx="636905" cy="3932554"/>
          </a:xfrm>
          <a:custGeom>
            <a:avLst/>
            <a:gdLst/>
            <a:ahLst/>
            <a:cxnLst/>
            <a:rect l="l" t="t" r="r" b="b"/>
            <a:pathLst>
              <a:path w="636904" h="3932554">
                <a:moveTo>
                  <a:pt x="0" y="3932559"/>
                </a:moveTo>
                <a:lnTo>
                  <a:pt x="636900" y="3932559"/>
                </a:lnTo>
                <a:lnTo>
                  <a:pt x="636900" y="0"/>
                </a:lnTo>
                <a:lnTo>
                  <a:pt x="0" y="0"/>
                </a:lnTo>
                <a:lnTo>
                  <a:pt x="0" y="3932559"/>
                </a:lnTo>
                <a:close/>
              </a:path>
            </a:pathLst>
          </a:custGeom>
          <a:solidFill>
            <a:srgbClr val="DDB06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12361" y="4422523"/>
            <a:ext cx="64135" cy="373380"/>
          </a:xfrm>
          <a:custGeom>
            <a:avLst/>
            <a:gdLst/>
            <a:ahLst/>
            <a:cxnLst/>
            <a:rect l="l" t="t" r="r" b="b"/>
            <a:pathLst>
              <a:path w="64135" h="373379">
                <a:moveTo>
                  <a:pt x="0" y="373200"/>
                </a:moveTo>
                <a:lnTo>
                  <a:pt x="64091" y="373200"/>
                </a:lnTo>
                <a:lnTo>
                  <a:pt x="64091" y="0"/>
                </a:lnTo>
                <a:lnTo>
                  <a:pt x="0" y="0"/>
                </a:lnTo>
                <a:lnTo>
                  <a:pt x="0" y="373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12732" y="4422523"/>
            <a:ext cx="64135" cy="373380"/>
          </a:xfrm>
          <a:custGeom>
            <a:avLst/>
            <a:gdLst/>
            <a:ahLst/>
            <a:cxnLst/>
            <a:rect l="l" t="t" r="r" b="b"/>
            <a:pathLst>
              <a:path w="64134" h="373379">
                <a:moveTo>
                  <a:pt x="0" y="373200"/>
                </a:moveTo>
                <a:lnTo>
                  <a:pt x="64091" y="373200"/>
                </a:lnTo>
                <a:lnTo>
                  <a:pt x="64091" y="0"/>
                </a:lnTo>
                <a:lnTo>
                  <a:pt x="0" y="0"/>
                </a:lnTo>
                <a:lnTo>
                  <a:pt x="0" y="373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12361" y="5094881"/>
            <a:ext cx="64135" cy="373380"/>
          </a:xfrm>
          <a:custGeom>
            <a:avLst/>
            <a:gdLst/>
            <a:ahLst/>
            <a:cxnLst/>
            <a:rect l="l" t="t" r="r" b="b"/>
            <a:pathLst>
              <a:path w="64135" h="373379">
                <a:moveTo>
                  <a:pt x="0" y="373200"/>
                </a:moveTo>
                <a:lnTo>
                  <a:pt x="64091" y="373200"/>
                </a:lnTo>
                <a:lnTo>
                  <a:pt x="64091" y="0"/>
                </a:lnTo>
                <a:lnTo>
                  <a:pt x="0" y="0"/>
                </a:lnTo>
                <a:lnTo>
                  <a:pt x="0" y="373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12732" y="5094881"/>
            <a:ext cx="64135" cy="373380"/>
          </a:xfrm>
          <a:custGeom>
            <a:avLst/>
            <a:gdLst/>
            <a:ahLst/>
            <a:cxnLst/>
            <a:rect l="l" t="t" r="r" b="b"/>
            <a:pathLst>
              <a:path w="64134" h="373379">
                <a:moveTo>
                  <a:pt x="0" y="373200"/>
                </a:moveTo>
                <a:lnTo>
                  <a:pt x="64091" y="373200"/>
                </a:lnTo>
                <a:lnTo>
                  <a:pt x="64091" y="0"/>
                </a:lnTo>
                <a:lnTo>
                  <a:pt x="0" y="0"/>
                </a:lnTo>
                <a:lnTo>
                  <a:pt x="0" y="373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12732" y="5775280"/>
            <a:ext cx="64135" cy="360045"/>
          </a:xfrm>
          <a:custGeom>
            <a:avLst/>
            <a:gdLst/>
            <a:ahLst/>
            <a:cxnLst/>
            <a:rect l="l" t="t" r="r" b="b"/>
            <a:pathLst>
              <a:path w="64134" h="360045">
                <a:moveTo>
                  <a:pt x="0" y="359581"/>
                </a:moveTo>
                <a:lnTo>
                  <a:pt x="64091" y="359581"/>
                </a:lnTo>
                <a:lnTo>
                  <a:pt x="64091" y="0"/>
                </a:lnTo>
                <a:lnTo>
                  <a:pt x="0" y="0"/>
                </a:lnTo>
                <a:lnTo>
                  <a:pt x="0" y="3595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12361" y="5775280"/>
            <a:ext cx="64135" cy="360045"/>
          </a:xfrm>
          <a:custGeom>
            <a:avLst/>
            <a:gdLst/>
            <a:ahLst/>
            <a:cxnLst/>
            <a:rect l="l" t="t" r="r" b="b"/>
            <a:pathLst>
              <a:path w="64135" h="360045">
                <a:moveTo>
                  <a:pt x="0" y="359581"/>
                </a:moveTo>
                <a:lnTo>
                  <a:pt x="64091" y="359581"/>
                </a:lnTo>
                <a:lnTo>
                  <a:pt x="64091" y="0"/>
                </a:lnTo>
                <a:lnTo>
                  <a:pt x="0" y="0"/>
                </a:lnTo>
                <a:lnTo>
                  <a:pt x="0" y="3595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054465" y="7107094"/>
            <a:ext cx="1614805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75">
                <a:solidFill>
                  <a:srgbClr val="231F20"/>
                </a:solidFill>
                <a:latin typeface="Arial"/>
                <a:cs typeface="Arial"/>
              </a:rPr>
              <a:t>Environmental</a:t>
            </a:r>
            <a:r>
              <a:rPr dirty="0" sz="1200" spc="-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231F20"/>
                </a:solidFill>
                <a:latin typeface="Arial"/>
                <a:cs typeface="Arial"/>
              </a:rPr>
              <a:t>Policy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54465" y="7407160"/>
            <a:ext cx="3161030" cy="2281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46300"/>
              </a:lnSpc>
            </a:pP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Advance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30">
                <a:solidFill>
                  <a:srgbClr val="404042"/>
                </a:solidFill>
                <a:latin typeface="Arial"/>
                <a:cs typeface="Arial"/>
              </a:rPr>
              <a:t>Forgings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404042"/>
                </a:solidFill>
                <a:latin typeface="Arial"/>
                <a:cs typeface="Arial"/>
              </a:rPr>
              <a:t>goes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55">
                <a:solidFill>
                  <a:srgbClr val="404042"/>
                </a:solidFill>
                <a:latin typeface="Arial"/>
                <a:cs typeface="Arial"/>
              </a:rPr>
              <a:t>beyond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the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30">
                <a:solidFill>
                  <a:srgbClr val="404042"/>
                </a:solidFill>
                <a:latin typeface="Arial"/>
                <a:cs typeface="Arial"/>
              </a:rPr>
              <a:t>call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of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duty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75">
                <a:solidFill>
                  <a:srgbClr val="404042"/>
                </a:solidFill>
                <a:latin typeface="Arial"/>
                <a:cs typeface="Arial"/>
              </a:rPr>
              <a:t>when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60">
                <a:solidFill>
                  <a:srgbClr val="404042"/>
                </a:solidFill>
                <a:latin typeface="Arial"/>
                <a:cs typeface="Arial"/>
              </a:rPr>
              <a:t>it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45">
                <a:solidFill>
                  <a:srgbClr val="404042"/>
                </a:solidFill>
                <a:latin typeface="Arial"/>
                <a:cs typeface="Arial"/>
              </a:rPr>
              <a:t>comes 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to </a:t>
            </a:r>
            <a:r>
              <a:rPr dirty="0" sz="800" spc="60">
                <a:solidFill>
                  <a:srgbClr val="404042"/>
                </a:solidFill>
                <a:latin typeface="Arial"/>
                <a:cs typeface="Arial"/>
              </a:rPr>
              <a:t>protecting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and </a:t>
            </a:r>
            <a:r>
              <a:rPr dirty="0" sz="800" spc="55">
                <a:solidFill>
                  <a:srgbClr val="404042"/>
                </a:solidFill>
                <a:latin typeface="Arial"/>
                <a:cs typeface="Arial"/>
              </a:rPr>
              <a:t>enhancing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the </a:t>
            </a:r>
            <a:r>
              <a:rPr dirty="0" sz="800" spc="50">
                <a:solidFill>
                  <a:srgbClr val="404042"/>
                </a:solidFill>
                <a:latin typeface="Arial"/>
                <a:cs typeface="Arial"/>
              </a:rPr>
              <a:t>quality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of </a:t>
            </a:r>
            <a:r>
              <a:rPr dirty="0" sz="800" spc="45">
                <a:solidFill>
                  <a:srgbClr val="404042"/>
                </a:solidFill>
                <a:latin typeface="Arial"/>
                <a:cs typeface="Arial"/>
              </a:rPr>
              <a:t>environment. </a:t>
            </a:r>
            <a:r>
              <a:rPr dirty="0" sz="800" spc="5">
                <a:solidFill>
                  <a:srgbClr val="404042"/>
                </a:solidFill>
                <a:latin typeface="Arial"/>
                <a:cs typeface="Arial"/>
              </a:rPr>
              <a:t>The  </a:t>
            </a:r>
            <a:r>
              <a:rPr dirty="0" sz="800" spc="60">
                <a:solidFill>
                  <a:srgbClr val="404042"/>
                </a:solidFill>
                <a:latin typeface="Arial"/>
                <a:cs typeface="Arial"/>
              </a:rPr>
              <a:t>company </a:t>
            </a:r>
            <a:r>
              <a:rPr dirty="0" sz="800">
                <a:solidFill>
                  <a:srgbClr val="404042"/>
                </a:solidFill>
                <a:latin typeface="Arial"/>
                <a:cs typeface="Arial"/>
              </a:rPr>
              <a:t>is </a:t>
            </a:r>
            <a:r>
              <a:rPr dirty="0" sz="800" spc="80">
                <a:solidFill>
                  <a:srgbClr val="404042"/>
                </a:solidFill>
                <a:latin typeface="Arial"/>
                <a:cs typeface="Arial"/>
              </a:rPr>
              <a:t>committed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to conduct </a:t>
            </a:r>
            <a:r>
              <a:rPr dirty="0" sz="800" spc="30">
                <a:solidFill>
                  <a:srgbClr val="404042"/>
                </a:solidFill>
                <a:latin typeface="Arial"/>
                <a:cs typeface="Arial"/>
              </a:rPr>
              <a:t>its </a:t>
            </a:r>
            <a:r>
              <a:rPr dirty="0" sz="800" spc="25">
                <a:solidFill>
                  <a:srgbClr val="404042"/>
                </a:solidFill>
                <a:latin typeface="Arial"/>
                <a:cs typeface="Arial"/>
              </a:rPr>
              <a:t>business </a:t>
            </a:r>
            <a:r>
              <a:rPr dirty="0" sz="800" spc="55">
                <a:solidFill>
                  <a:srgbClr val="404042"/>
                </a:solidFill>
                <a:latin typeface="Arial"/>
                <a:cs typeface="Arial"/>
              </a:rPr>
              <a:t>in </a:t>
            </a:r>
            <a:r>
              <a:rPr dirty="0" sz="800" spc="15">
                <a:solidFill>
                  <a:srgbClr val="404042"/>
                </a:solidFill>
                <a:latin typeface="Arial"/>
                <a:cs typeface="Arial"/>
              </a:rPr>
              <a:t>ways </a:t>
            </a:r>
            <a:r>
              <a:rPr dirty="0" sz="800" spc="70">
                <a:solidFill>
                  <a:srgbClr val="404042"/>
                </a:solidFill>
                <a:latin typeface="Arial"/>
                <a:cs typeface="Arial"/>
              </a:rPr>
              <a:t>that  </a:t>
            </a:r>
            <a:r>
              <a:rPr dirty="0" sz="800" spc="60">
                <a:solidFill>
                  <a:srgbClr val="404042"/>
                </a:solidFill>
                <a:latin typeface="Arial"/>
                <a:cs typeface="Arial"/>
              </a:rPr>
              <a:t>protect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and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404042"/>
                </a:solidFill>
                <a:latin typeface="Arial"/>
                <a:cs typeface="Arial"/>
              </a:rPr>
              <a:t>preserve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the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60">
                <a:solidFill>
                  <a:srgbClr val="404042"/>
                </a:solidFill>
                <a:latin typeface="Arial"/>
                <a:cs typeface="Arial"/>
              </a:rPr>
              <a:t>environment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by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establishing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50">
                <a:solidFill>
                  <a:srgbClr val="404042"/>
                </a:solidFill>
                <a:latin typeface="Arial"/>
                <a:cs typeface="Arial"/>
              </a:rPr>
              <a:t>different 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baseline programs. </a:t>
            </a:r>
            <a:r>
              <a:rPr dirty="0" sz="800" spc="50">
                <a:solidFill>
                  <a:srgbClr val="404042"/>
                </a:solidFill>
                <a:latin typeface="Arial"/>
                <a:cs typeface="Arial"/>
              </a:rPr>
              <a:t>It </a:t>
            </a:r>
            <a:r>
              <a:rPr dirty="0" sz="800" spc="20">
                <a:solidFill>
                  <a:srgbClr val="404042"/>
                </a:solidFill>
                <a:latin typeface="Arial"/>
                <a:cs typeface="Arial"/>
              </a:rPr>
              <a:t>has </a:t>
            </a:r>
            <a:r>
              <a:rPr dirty="0" sz="800" spc="60">
                <a:solidFill>
                  <a:srgbClr val="404042"/>
                </a:solidFill>
                <a:latin typeface="Arial"/>
                <a:cs typeface="Arial"/>
              </a:rPr>
              <a:t>embarked </a:t>
            </a:r>
            <a:r>
              <a:rPr dirty="0" sz="800" spc="75">
                <a:solidFill>
                  <a:srgbClr val="404042"/>
                </a:solidFill>
                <a:latin typeface="Arial"/>
                <a:cs typeface="Arial"/>
              </a:rPr>
              <a:t>upon </a:t>
            </a:r>
            <a:r>
              <a:rPr dirty="0" sz="800" spc="15">
                <a:solidFill>
                  <a:srgbClr val="404042"/>
                </a:solidFill>
                <a:latin typeface="Arial"/>
                <a:cs typeface="Arial"/>
              </a:rPr>
              <a:t>a </a:t>
            </a:r>
            <a:r>
              <a:rPr dirty="0" sz="800" spc="30">
                <a:solidFill>
                  <a:srgbClr val="404042"/>
                </a:solidFill>
                <a:latin typeface="Arial"/>
                <a:cs typeface="Arial"/>
              </a:rPr>
              <a:t>novel </a:t>
            </a:r>
            <a:r>
              <a:rPr dirty="0" sz="800" spc="60">
                <a:solidFill>
                  <a:srgbClr val="404042"/>
                </a:solidFill>
                <a:latin typeface="Arial"/>
                <a:cs typeface="Arial"/>
              </a:rPr>
              <a:t>program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to  </a:t>
            </a:r>
            <a:r>
              <a:rPr dirty="0" sz="800" spc="70">
                <a:solidFill>
                  <a:srgbClr val="404042"/>
                </a:solidFill>
                <a:latin typeface="Arial"/>
                <a:cs typeface="Arial"/>
              </a:rPr>
              <a:t>promote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404042"/>
                </a:solidFill>
                <a:latin typeface="Arial"/>
                <a:cs typeface="Arial"/>
              </a:rPr>
              <a:t>mass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20">
                <a:solidFill>
                  <a:srgbClr val="404042"/>
                </a:solidFill>
                <a:latin typeface="Arial"/>
                <a:cs typeface="Arial"/>
              </a:rPr>
              <a:t>awareness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on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55">
                <a:solidFill>
                  <a:srgbClr val="404042"/>
                </a:solidFill>
                <a:latin typeface="Arial"/>
                <a:cs typeface="Arial"/>
              </a:rPr>
              <a:t>environmental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30">
                <a:solidFill>
                  <a:srgbClr val="404042"/>
                </a:solidFill>
                <a:latin typeface="Arial"/>
                <a:cs typeface="Arial"/>
              </a:rPr>
              <a:t>conservation.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17145">
              <a:lnSpc>
                <a:spcPct val="146300"/>
              </a:lnSpc>
            </a:pP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With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15">
                <a:solidFill>
                  <a:srgbClr val="404042"/>
                </a:solidFill>
                <a:latin typeface="Arial"/>
                <a:cs typeface="Arial"/>
              </a:rPr>
              <a:t>a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view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to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50">
                <a:solidFill>
                  <a:srgbClr val="404042"/>
                </a:solidFill>
                <a:latin typeface="Arial"/>
                <a:cs typeface="Arial"/>
              </a:rPr>
              <a:t>control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and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70">
                <a:solidFill>
                  <a:srgbClr val="404042"/>
                </a:solidFill>
                <a:latin typeface="Arial"/>
                <a:cs typeface="Arial"/>
              </a:rPr>
              <a:t>minimize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the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404042"/>
                </a:solidFill>
                <a:latin typeface="Arial"/>
                <a:cs typeface="Arial"/>
              </a:rPr>
              <a:t>levels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of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50">
                <a:solidFill>
                  <a:srgbClr val="404042"/>
                </a:solidFill>
                <a:latin typeface="Arial"/>
                <a:cs typeface="Arial"/>
              </a:rPr>
              <a:t>pollution,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the  </a:t>
            </a:r>
            <a:r>
              <a:rPr dirty="0" sz="800" spc="60">
                <a:solidFill>
                  <a:srgbClr val="404042"/>
                </a:solidFill>
                <a:latin typeface="Arial"/>
                <a:cs typeface="Arial"/>
              </a:rPr>
              <a:t>company </a:t>
            </a:r>
            <a:r>
              <a:rPr dirty="0" sz="800" spc="20">
                <a:solidFill>
                  <a:srgbClr val="404042"/>
                </a:solidFill>
                <a:latin typeface="Arial"/>
                <a:cs typeface="Arial"/>
              </a:rPr>
              <a:t>has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converted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all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the </a:t>
            </a:r>
            <a:r>
              <a:rPr dirty="0" sz="800" spc="45">
                <a:solidFill>
                  <a:srgbClr val="404042"/>
                </a:solidFill>
                <a:latin typeface="Arial"/>
                <a:cs typeface="Arial"/>
              </a:rPr>
              <a:t>conventional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production  </a:t>
            </a:r>
            <a:r>
              <a:rPr dirty="0" sz="800" spc="30">
                <a:solidFill>
                  <a:srgbClr val="404042"/>
                </a:solidFill>
                <a:latin typeface="Arial"/>
                <a:cs typeface="Arial"/>
              </a:rPr>
              <a:t>furnaces </a:t>
            </a:r>
            <a:r>
              <a:rPr dirty="0" sz="800" spc="60">
                <a:solidFill>
                  <a:srgbClr val="404042"/>
                </a:solidFill>
                <a:latin typeface="Arial"/>
                <a:cs typeface="Arial"/>
              </a:rPr>
              <a:t>into </a:t>
            </a:r>
            <a:r>
              <a:rPr dirty="0" sz="800" spc="75">
                <a:solidFill>
                  <a:srgbClr val="404042"/>
                </a:solidFill>
                <a:latin typeface="Arial"/>
                <a:cs typeface="Arial"/>
              </a:rPr>
              <a:t>modern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electric </a:t>
            </a:r>
            <a:r>
              <a:rPr dirty="0" sz="800" spc="20">
                <a:solidFill>
                  <a:srgbClr val="404042"/>
                </a:solidFill>
                <a:latin typeface="Arial"/>
                <a:cs typeface="Arial"/>
              </a:rPr>
              <a:t>furnaces. 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This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initiative of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the  </a:t>
            </a:r>
            <a:r>
              <a:rPr dirty="0" sz="800" spc="60">
                <a:solidFill>
                  <a:srgbClr val="404042"/>
                </a:solidFill>
                <a:latin typeface="Arial"/>
                <a:cs typeface="Arial"/>
              </a:rPr>
              <a:t>company </a:t>
            </a:r>
            <a:r>
              <a:rPr dirty="0" sz="800" spc="20">
                <a:solidFill>
                  <a:srgbClr val="404042"/>
                </a:solidFill>
                <a:latin typeface="Arial"/>
                <a:cs typeface="Arial"/>
              </a:rPr>
              <a:t>has </a:t>
            </a:r>
            <a:r>
              <a:rPr dirty="0" sz="800" spc="70">
                <a:solidFill>
                  <a:srgbClr val="404042"/>
                </a:solidFill>
                <a:latin typeface="Arial"/>
                <a:cs typeface="Arial"/>
              </a:rPr>
              <a:t>not </a:t>
            </a:r>
            <a:r>
              <a:rPr dirty="0" sz="800" spc="45">
                <a:solidFill>
                  <a:srgbClr val="404042"/>
                </a:solidFill>
                <a:latin typeface="Arial"/>
                <a:cs typeface="Arial"/>
              </a:rPr>
              <a:t>only </a:t>
            </a:r>
            <a:r>
              <a:rPr dirty="0" sz="800" spc="60">
                <a:solidFill>
                  <a:srgbClr val="404042"/>
                </a:solidFill>
                <a:latin typeface="Arial"/>
                <a:cs typeface="Arial"/>
              </a:rPr>
              <a:t>improved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the </a:t>
            </a:r>
            <a:r>
              <a:rPr dirty="0" sz="800" spc="60">
                <a:solidFill>
                  <a:srgbClr val="404042"/>
                </a:solidFill>
                <a:latin typeface="Arial"/>
                <a:cs typeface="Arial"/>
              </a:rPr>
              <a:t>working environment  </a:t>
            </a:r>
            <a:r>
              <a:rPr dirty="0" sz="800" spc="70">
                <a:solidFill>
                  <a:srgbClr val="404042"/>
                </a:solidFill>
                <a:latin typeface="Arial"/>
                <a:cs typeface="Arial"/>
              </a:rPr>
              <a:t>within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the plant </a:t>
            </a:r>
            <a:r>
              <a:rPr dirty="0" sz="800" spc="25">
                <a:solidFill>
                  <a:srgbClr val="404042"/>
                </a:solidFill>
                <a:latin typeface="Arial"/>
                <a:cs typeface="Arial"/>
              </a:rPr>
              <a:t>premises, </a:t>
            </a:r>
            <a:r>
              <a:rPr dirty="0" sz="800" spc="85">
                <a:solidFill>
                  <a:srgbClr val="404042"/>
                </a:solidFill>
                <a:latin typeface="Arial"/>
                <a:cs typeface="Arial"/>
              </a:rPr>
              <a:t>but </a:t>
            </a:r>
            <a:r>
              <a:rPr dirty="0" sz="800" spc="15">
                <a:solidFill>
                  <a:srgbClr val="404042"/>
                </a:solidFill>
                <a:latin typeface="Arial"/>
                <a:cs typeface="Arial"/>
              </a:rPr>
              <a:t>also </a:t>
            </a:r>
            <a:r>
              <a:rPr dirty="0" sz="800" spc="60">
                <a:solidFill>
                  <a:srgbClr val="404042"/>
                </a:solidFill>
                <a:latin typeface="Arial"/>
                <a:cs typeface="Arial"/>
              </a:rPr>
              <a:t>bettered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the </a:t>
            </a:r>
            <a:r>
              <a:rPr dirty="0" sz="800" spc="60">
                <a:solidFill>
                  <a:srgbClr val="404042"/>
                </a:solidFill>
                <a:latin typeface="Arial"/>
                <a:cs typeface="Arial"/>
              </a:rPr>
              <a:t>environment  </a:t>
            </a:r>
            <a:r>
              <a:rPr dirty="0" sz="800" spc="55">
                <a:solidFill>
                  <a:srgbClr val="404042"/>
                </a:solidFill>
                <a:latin typeface="Arial"/>
                <a:cs typeface="Arial"/>
              </a:rPr>
              <a:t>in </a:t>
            </a:r>
            <a:r>
              <a:rPr dirty="0" sz="800" spc="30">
                <a:solidFill>
                  <a:srgbClr val="404042"/>
                </a:solidFill>
                <a:latin typeface="Arial"/>
                <a:cs typeface="Arial"/>
              </a:rPr>
              <a:t>its</a:t>
            </a:r>
            <a:r>
              <a:rPr dirty="0" sz="800" spc="-12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surroundings.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4210" y="4347070"/>
            <a:ext cx="2046605" cy="460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25400"/>
              </a:lnSpc>
            </a:pPr>
            <a:r>
              <a:rPr dirty="0" sz="1200" spc="75">
                <a:solidFill>
                  <a:srgbClr val="FFFFFF"/>
                </a:solidFill>
                <a:latin typeface="Arial"/>
                <a:cs typeface="Arial"/>
              </a:rPr>
              <a:t>Maintenance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Cleanliness 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FFFFFF"/>
                </a:solidFill>
                <a:latin typeface="Arial"/>
                <a:cs typeface="Arial"/>
              </a:rPr>
              <a:t>around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FFFFFF"/>
                </a:solidFill>
                <a:latin typeface="Arial"/>
                <a:cs typeface="Arial"/>
              </a:rPr>
              <a:t>plant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03812" y="5009392"/>
            <a:ext cx="1901825" cy="460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25400"/>
              </a:lnSpc>
            </a:pPr>
            <a:r>
              <a:rPr dirty="0" sz="1200" spc="85">
                <a:solidFill>
                  <a:srgbClr val="FFFFFF"/>
                </a:solidFill>
                <a:latin typeface="Arial"/>
                <a:cs typeface="Arial"/>
              </a:rPr>
              <a:t>Helping </a:t>
            </a:r>
            <a:r>
              <a:rPr dirty="0" sz="1200" spc="1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200" spc="-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‘have-nots’ </a:t>
            </a:r>
            <a:r>
              <a:rPr dirty="0" sz="1200" spc="85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dirty="0" sz="1200" spc="80">
                <a:solidFill>
                  <a:srgbClr val="FFFFFF"/>
                </a:solidFill>
                <a:latin typeface="Arial"/>
                <a:cs typeface="Arial"/>
              </a:rPr>
              <a:t>their </a:t>
            </a:r>
            <a:r>
              <a:rPr dirty="0" sz="1200" spc="60">
                <a:solidFill>
                  <a:srgbClr val="FFFFFF"/>
                </a:solidFill>
                <a:latin typeface="Arial"/>
                <a:cs typeface="Arial"/>
              </a:rPr>
              <a:t>hours of</a:t>
            </a:r>
            <a:r>
              <a:rPr dirty="0" sz="1200" spc="-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30">
                <a:solidFill>
                  <a:srgbClr val="FFFFFF"/>
                </a:solidFill>
                <a:latin typeface="Arial"/>
                <a:cs typeface="Arial"/>
              </a:rPr>
              <a:t>distress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04210" y="5736214"/>
            <a:ext cx="1940560" cy="184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200" spc="70">
                <a:solidFill>
                  <a:srgbClr val="FFFFFF"/>
                </a:solidFill>
                <a:latin typeface="Arial"/>
                <a:cs typeface="Arial"/>
              </a:rPr>
              <a:t>Organizing </a:t>
            </a:r>
            <a:r>
              <a:rPr dirty="0" sz="1200" spc="8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z="1200" spc="-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FFFFFF"/>
                </a:solidFill>
                <a:latin typeface="Arial"/>
                <a:cs typeface="Arial"/>
              </a:rPr>
              <a:t>Camps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03814" y="5736214"/>
            <a:ext cx="1037590" cy="184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ESI 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PF</a:t>
            </a:r>
            <a:r>
              <a:rPr dirty="0" sz="1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FFFFFF"/>
                </a:solidFill>
                <a:latin typeface="Arial"/>
                <a:cs typeface="Arial"/>
              </a:rPr>
              <a:t>Camps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03812" y="4346902"/>
            <a:ext cx="1519555" cy="460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25400"/>
              </a:lnSpc>
            </a:pPr>
            <a:r>
              <a:rPr dirty="0" sz="1200" spc="70">
                <a:solidFill>
                  <a:srgbClr val="FFFFFF"/>
                </a:solidFill>
                <a:latin typeface="Arial"/>
                <a:cs typeface="Arial"/>
              </a:rPr>
              <a:t>Hosting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105">
                <a:solidFill>
                  <a:srgbClr val="FFFFFF"/>
                </a:solidFill>
                <a:latin typeface="Arial"/>
                <a:cs typeface="Arial"/>
              </a:rPr>
              <a:t>Community </a:t>
            </a:r>
            <a:r>
              <a:rPr dirty="0" sz="120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FFFFFF"/>
                </a:solidFill>
                <a:latin typeface="Arial"/>
                <a:cs typeface="Arial"/>
              </a:rPr>
              <a:t>get-togethers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04210" y="5009236"/>
            <a:ext cx="2061210" cy="460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25400"/>
              </a:lnSpc>
            </a:pPr>
            <a:r>
              <a:rPr dirty="0" sz="1200" spc="55">
                <a:solidFill>
                  <a:srgbClr val="FFFFFF"/>
                </a:solidFill>
                <a:latin typeface="Arial"/>
                <a:cs typeface="Arial"/>
              </a:rPr>
              <a:t>Scholarship for deserving  </a:t>
            </a:r>
            <a:r>
              <a:rPr dirty="0" sz="1200" spc="70">
                <a:solidFill>
                  <a:srgbClr val="FFFFFF"/>
                </a:solidFill>
                <a:latin typeface="Arial"/>
                <a:cs typeface="Arial"/>
              </a:rPr>
              <a:t>students </a:t>
            </a:r>
            <a:r>
              <a:rPr dirty="0" sz="1200" spc="105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dirty="0" sz="1200" spc="85">
                <a:solidFill>
                  <a:srgbClr val="FFFFFF"/>
                </a:solidFill>
                <a:latin typeface="Arial"/>
                <a:cs typeface="Arial"/>
              </a:rPr>
              <a:t>poor</a:t>
            </a:r>
            <a:r>
              <a:rPr dirty="0" sz="1200" spc="-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Arial"/>
                <a:cs typeface="Arial"/>
              </a:rPr>
              <a:t>families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24658" y="190537"/>
            <a:ext cx="7633846" cy="26729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912733" y="3158014"/>
            <a:ext cx="61785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400"/>
              </a:lnSpc>
            </a:pP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CSR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12733" y="3743593"/>
            <a:ext cx="5734050" cy="358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46300"/>
              </a:lnSpc>
            </a:pPr>
            <a:r>
              <a:rPr dirty="0" sz="800" spc="55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6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35">
                <a:solidFill>
                  <a:srgbClr val="FFFFFF"/>
                </a:solidFill>
                <a:latin typeface="Arial"/>
                <a:cs typeface="Arial"/>
              </a:rPr>
              <a:t>front,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AFPL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2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30">
                <a:solidFill>
                  <a:srgbClr val="FFFFFF"/>
                </a:solidFill>
                <a:latin typeface="Arial"/>
                <a:cs typeface="Arial"/>
              </a:rPr>
              <a:t>striven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55">
                <a:solidFill>
                  <a:srgbClr val="FFFFFF"/>
                </a:solidFill>
                <a:latin typeface="Arial"/>
                <a:cs typeface="Arial"/>
              </a:rPr>
              <a:t>hard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65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30">
                <a:solidFill>
                  <a:srgbClr val="FFFFFF"/>
                </a:solidFill>
                <a:latin typeface="Arial"/>
                <a:cs typeface="Arial"/>
              </a:rPr>
              <a:t>achieve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7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45">
                <a:solidFill>
                  <a:srgbClr val="FFFFFF"/>
                </a:solidFill>
                <a:latin typeface="Arial"/>
                <a:cs typeface="Arial"/>
              </a:rPr>
              <a:t>only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6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FFFFFF"/>
                </a:solidFill>
                <a:latin typeface="Arial"/>
                <a:cs typeface="Arial"/>
              </a:rPr>
              <a:t>goals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85">
                <a:solidFill>
                  <a:srgbClr val="FFFFFF"/>
                </a:solidFill>
                <a:latin typeface="Arial"/>
                <a:cs typeface="Arial"/>
              </a:rPr>
              <a:t>but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15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FFFFFF"/>
                </a:solidFill>
                <a:latin typeface="Arial"/>
                <a:cs typeface="Arial"/>
              </a:rPr>
              <a:t>serve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6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15">
                <a:solidFill>
                  <a:srgbClr val="FFFFFF"/>
                </a:solidFill>
                <a:latin typeface="Arial"/>
                <a:cs typeface="Arial"/>
              </a:rPr>
              <a:t>masses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55">
                <a:solidFill>
                  <a:srgbClr val="FFFFFF"/>
                </a:solidFill>
                <a:latin typeface="Arial"/>
                <a:cs typeface="Arial"/>
              </a:rPr>
              <a:t>part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4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dirty="0" sz="800" spc="30">
                <a:solidFill>
                  <a:srgbClr val="FFFFFF"/>
                </a:solidFill>
                <a:latin typeface="Arial"/>
                <a:cs typeface="Arial"/>
              </a:rPr>
              <a:t>its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40">
                <a:solidFill>
                  <a:srgbClr val="FFFFFF"/>
                </a:solidFill>
                <a:latin typeface="Arial"/>
                <a:cs typeface="Arial"/>
              </a:rPr>
              <a:t>corporate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40">
                <a:solidFill>
                  <a:srgbClr val="FFFFFF"/>
                </a:solidFill>
                <a:latin typeface="Arial"/>
                <a:cs typeface="Arial"/>
              </a:rPr>
              <a:t>responsibility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65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FFFFFF"/>
                </a:solidFill>
                <a:latin typeface="Arial"/>
                <a:cs typeface="Arial"/>
              </a:rPr>
              <a:t>assorted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60">
                <a:solidFill>
                  <a:srgbClr val="FFFFFF"/>
                </a:solidFill>
                <a:latin typeface="Arial"/>
                <a:cs typeface="Arial"/>
              </a:rPr>
              <a:t>programmes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30">
                <a:solidFill>
                  <a:srgbClr val="FFFFFF"/>
                </a:solidFill>
                <a:latin typeface="Arial"/>
                <a:cs typeface="Arial"/>
              </a:rPr>
              <a:t>like-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24658" y="6792925"/>
            <a:ext cx="3440490" cy="3591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858845" y="206502"/>
            <a:ext cx="0" cy="4061460"/>
          </a:xfrm>
          <a:custGeom>
            <a:avLst/>
            <a:gdLst/>
            <a:ahLst/>
            <a:cxnLst/>
            <a:rect l="l" t="t" r="r" b="b"/>
            <a:pathLst>
              <a:path w="0" h="4061460">
                <a:moveTo>
                  <a:pt x="0" y="0"/>
                </a:moveTo>
                <a:lnTo>
                  <a:pt x="0" y="4061368"/>
                </a:lnTo>
              </a:path>
            </a:pathLst>
          </a:custGeom>
          <a:ln w="3175">
            <a:solidFill>
              <a:srgbClr val="DDB06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858845" y="205679"/>
            <a:ext cx="0" cy="4064635"/>
          </a:xfrm>
          <a:custGeom>
            <a:avLst/>
            <a:gdLst/>
            <a:ahLst/>
            <a:cxnLst/>
            <a:rect l="l" t="t" r="r" b="b"/>
            <a:pathLst>
              <a:path w="0" h="4064635">
                <a:moveTo>
                  <a:pt x="0" y="0"/>
                </a:moveTo>
                <a:lnTo>
                  <a:pt x="0" y="4064020"/>
                </a:lnTo>
              </a:path>
            </a:pathLst>
          </a:custGeom>
          <a:ln w="3175">
            <a:solidFill>
              <a:srgbClr val="314F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858505" y="190562"/>
            <a:ext cx="0" cy="53340"/>
          </a:xfrm>
          <a:custGeom>
            <a:avLst/>
            <a:gdLst/>
            <a:ahLst/>
            <a:cxnLst/>
            <a:rect l="l" t="t" r="r" b="b"/>
            <a:pathLst>
              <a:path w="0" h="53339">
                <a:moveTo>
                  <a:pt x="0" y="53308"/>
                </a:moveTo>
                <a:lnTo>
                  <a:pt x="0" y="0"/>
                </a:lnTo>
              </a:path>
            </a:pathLst>
          </a:custGeom>
          <a:ln w="318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858505" y="11044368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09">
                <a:moveTo>
                  <a:pt x="0" y="54161"/>
                </a:moveTo>
                <a:lnTo>
                  <a:pt x="0" y="0"/>
                </a:lnTo>
              </a:path>
            </a:pathLst>
          </a:custGeom>
          <a:ln w="318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298521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1904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966496" y="298521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4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0" y="10990528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1904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966496" y="10990528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4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98501" y="31"/>
            <a:ext cx="0" cy="190500"/>
          </a:xfrm>
          <a:custGeom>
            <a:avLst/>
            <a:gdLst/>
            <a:ahLst/>
            <a:cxnLst/>
            <a:rect l="l" t="t" r="r" b="b"/>
            <a:pathLst>
              <a:path w="0" h="190500">
                <a:moveTo>
                  <a:pt x="0" y="19049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98501" y="11098530"/>
            <a:ext cx="0" cy="190500"/>
          </a:xfrm>
          <a:custGeom>
            <a:avLst/>
            <a:gdLst/>
            <a:ahLst/>
            <a:cxnLst/>
            <a:rect l="l" t="t" r="r" b="b"/>
            <a:pathLst>
              <a:path w="0" h="190500">
                <a:moveTo>
                  <a:pt x="0" y="0"/>
                </a:moveTo>
                <a:lnTo>
                  <a:pt x="0" y="1904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858505" y="31"/>
            <a:ext cx="0" cy="190500"/>
          </a:xfrm>
          <a:custGeom>
            <a:avLst/>
            <a:gdLst/>
            <a:ahLst/>
            <a:cxnLst/>
            <a:rect l="l" t="t" r="r" b="b"/>
            <a:pathLst>
              <a:path w="0" h="190500">
                <a:moveTo>
                  <a:pt x="0" y="19049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858505" y="11098530"/>
            <a:ext cx="0" cy="190500"/>
          </a:xfrm>
          <a:custGeom>
            <a:avLst/>
            <a:gdLst/>
            <a:ahLst/>
            <a:cxnLst/>
            <a:rect l="l" t="t" r="r" b="b"/>
            <a:pathLst>
              <a:path w="0" h="190500">
                <a:moveTo>
                  <a:pt x="0" y="0"/>
                </a:moveTo>
                <a:lnTo>
                  <a:pt x="0" y="1904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6130"/>
            <a:ext cx="7556500" cy="10041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294" y="9"/>
            <a:ext cx="7415905" cy="106933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8620" y="542510"/>
            <a:ext cx="6995159" cy="8973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4267901"/>
            <a:ext cx="107680" cy="3921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0500" y="7823323"/>
            <a:ext cx="107989" cy="20234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0500" y="205679"/>
            <a:ext cx="108585" cy="4064635"/>
          </a:xfrm>
          <a:custGeom>
            <a:avLst/>
            <a:gdLst/>
            <a:ahLst/>
            <a:cxnLst/>
            <a:rect l="l" t="t" r="r" b="b"/>
            <a:pathLst>
              <a:path w="108585" h="4064635">
                <a:moveTo>
                  <a:pt x="0" y="4064020"/>
                </a:moveTo>
                <a:lnTo>
                  <a:pt x="107989" y="4064020"/>
                </a:lnTo>
                <a:lnTo>
                  <a:pt x="107989" y="0"/>
                </a:lnTo>
                <a:lnTo>
                  <a:pt x="0" y="0"/>
                </a:lnTo>
                <a:lnTo>
                  <a:pt x="0" y="4064020"/>
                </a:lnTo>
                <a:close/>
              </a:path>
            </a:pathLst>
          </a:custGeom>
          <a:solidFill>
            <a:srgbClr val="314F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98501" y="223357"/>
            <a:ext cx="7642646" cy="4050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286676" y="7067197"/>
            <a:ext cx="2950845" cy="3978275"/>
          </a:xfrm>
          <a:custGeom>
            <a:avLst/>
            <a:gdLst/>
            <a:ahLst/>
            <a:cxnLst/>
            <a:rect l="l" t="t" r="r" b="b"/>
            <a:pathLst>
              <a:path w="2950845" h="3978275">
                <a:moveTo>
                  <a:pt x="0" y="3978219"/>
                </a:moveTo>
                <a:lnTo>
                  <a:pt x="2950582" y="3978219"/>
                </a:lnTo>
                <a:lnTo>
                  <a:pt x="2950582" y="0"/>
                </a:lnTo>
                <a:lnTo>
                  <a:pt x="0" y="0"/>
                </a:lnTo>
                <a:lnTo>
                  <a:pt x="0" y="3978219"/>
                </a:lnTo>
                <a:close/>
              </a:path>
            </a:pathLst>
          </a:custGeom>
          <a:solidFill>
            <a:srgbClr val="314F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86676" y="4962876"/>
            <a:ext cx="2950582" cy="2361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86676" y="8723151"/>
            <a:ext cx="2950570" cy="23568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8501" y="190562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10">
                <a:moveTo>
                  <a:pt x="0" y="54009"/>
                </a:moveTo>
                <a:lnTo>
                  <a:pt x="0" y="0"/>
                </a:lnTo>
              </a:path>
            </a:pathLst>
          </a:custGeom>
          <a:ln w="318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98501" y="11045047"/>
            <a:ext cx="0" cy="53975"/>
          </a:xfrm>
          <a:custGeom>
            <a:avLst/>
            <a:gdLst/>
            <a:ahLst/>
            <a:cxnLst/>
            <a:rect l="l" t="t" r="r" b="b"/>
            <a:pathLst>
              <a:path w="0" h="53975">
                <a:moveTo>
                  <a:pt x="0" y="53482"/>
                </a:moveTo>
                <a:lnTo>
                  <a:pt x="0" y="0"/>
                </a:lnTo>
              </a:path>
            </a:pathLst>
          </a:custGeom>
          <a:ln w="318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922704" y="4880442"/>
            <a:ext cx="5822315" cy="4268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3100070">
              <a:lnSpc>
                <a:spcPct val="146300"/>
              </a:lnSpc>
            </a:pPr>
            <a:r>
              <a:rPr dirty="0" sz="800" spc="5">
                <a:solidFill>
                  <a:srgbClr val="404042"/>
                </a:solidFill>
                <a:latin typeface="Arial"/>
                <a:cs typeface="Arial"/>
              </a:rPr>
              <a:t>The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company’s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Sheet </a:t>
            </a:r>
            <a:r>
              <a:rPr dirty="0" sz="800" spc="50">
                <a:solidFill>
                  <a:srgbClr val="404042"/>
                </a:solidFill>
                <a:latin typeface="Arial"/>
                <a:cs typeface="Arial"/>
              </a:rPr>
              <a:t>Metal </a:t>
            </a:r>
            <a:r>
              <a:rPr dirty="0" sz="800" spc="30">
                <a:solidFill>
                  <a:srgbClr val="404042"/>
                </a:solidFill>
                <a:latin typeface="Arial"/>
                <a:cs typeface="Arial"/>
              </a:rPr>
              <a:t>Division </a:t>
            </a:r>
            <a:r>
              <a:rPr dirty="0" sz="800" spc="80">
                <a:solidFill>
                  <a:srgbClr val="404042"/>
                </a:solidFill>
                <a:latin typeface="Arial"/>
                <a:cs typeface="Arial"/>
              </a:rPr>
              <a:t>with </a:t>
            </a:r>
            <a:r>
              <a:rPr dirty="0" sz="800" spc="45">
                <a:solidFill>
                  <a:srgbClr val="404042"/>
                </a:solidFill>
                <a:latin typeface="Arial"/>
                <a:cs typeface="Arial"/>
              </a:rPr>
              <a:t>an </a:t>
            </a:r>
            <a:r>
              <a:rPr dirty="0" sz="800" spc="50">
                <a:solidFill>
                  <a:srgbClr val="404042"/>
                </a:solidFill>
                <a:latin typeface="Arial"/>
                <a:cs typeface="Arial"/>
              </a:rPr>
              <a:t>annual  </a:t>
            </a:r>
            <a:r>
              <a:rPr dirty="0" sz="800" spc="60">
                <a:solidFill>
                  <a:srgbClr val="404042"/>
                </a:solidFill>
                <a:latin typeface="Arial"/>
                <a:cs typeface="Arial"/>
              </a:rPr>
              <a:t>manufacturing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capacity of 1000 </a:t>
            </a:r>
            <a:r>
              <a:rPr dirty="0" sz="800" spc="-15">
                <a:solidFill>
                  <a:srgbClr val="404042"/>
                </a:solidFill>
                <a:latin typeface="Arial"/>
                <a:cs typeface="Arial"/>
              </a:rPr>
              <a:t>MT,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provides </a:t>
            </a:r>
            <a:r>
              <a:rPr dirty="0" sz="800" spc="15">
                <a:solidFill>
                  <a:srgbClr val="404042"/>
                </a:solidFill>
                <a:latin typeface="Arial"/>
                <a:cs typeface="Arial"/>
              </a:rPr>
              <a:t>a  </a:t>
            </a:r>
            <a:r>
              <a:rPr dirty="0" sz="800" spc="45">
                <a:solidFill>
                  <a:srgbClr val="404042"/>
                </a:solidFill>
                <a:latin typeface="Arial"/>
                <a:cs typeface="Arial"/>
              </a:rPr>
              <a:t>comprehensive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range of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stamping </a:t>
            </a:r>
            <a:r>
              <a:rPr dirty="0" sz="800" spc="55">
                <a:solidFill>
                  <a:srgbClr val="404042"/>
                </a:solidFill>
                <a:latin typeface="Arial"/>
                <a:cs typeface="Arial"/>
              </a:rPr>
              <a:t>products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for </a:t>
            </a:r>
            <a:r>
              <a:rPr dirty="0" sz="800" spc="15">
                <a:solidFill>
                  <a:srgbClr val="404042"/>
                </a:solidFill>
                <a:latin typeface="Arial"/>
                <a:cs typeface="Arial"/>
              </a:rPr>
              <a:t>a 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wide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range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of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applications.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404042"/>
                </a:solidFill>
                <a:latin typeface="Arial"/>
                <a:cs typeface="Arial"/>
              </a:rPr>
              <a:t>The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60">
                <a:solidFill>
                  <a:srgbClr val="404042"/>
                </a:solidFill>
                <a:latin typeface="Arial"/>
                <a:cs typeface="Arial"/>
              </a:rPr>
              <a:t>company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20">
                <a:solidFill>
                  <a:srgbClr val="404042"/>
                </a:solidFill>
                <a:latin typeface="Arial"/>
                <a:cs typeface="Arial"/>
              </a:rPr>
              <a:t>has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in-house  </a:t>
            </a:r>
            <a:r>
              <a:rPr dirty="0" sz="800" spc="30">
                <a:solidFill>
                  <a:srgbClr val="404042"/>
                </a:solidFill>
                <a:latin typeface="Arial"/>
                <a:cs typeface="Arial"/>
              </a:rPr>
              <a:t>facilities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for Die Making, 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Press </a:t>
            </a:r>
            <a:r>
              <a:rPr dirty="0" sz="800" spc="25">
                <a:solidFill>
                  <a:srgbClr val="404042"/>
                </a:solidFill>
                <a:latin typeface="Arial"/>
                <a:cs typeface="Arial"/>
              </a:rPr>
              <a:t>Shop,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Fabrication </a:t>
            </a:r>
            <a:r>
              <a:rPr dirty="0" sz="800" spc="45">
                <a:solidFill>
                  <a:srgbClr val="404042"/>
                </a:solidFill>
                <a:latin typeface="Arial"/>
                <a:cs typeface="Arial"/>
              </a:rPr>
              <a:t>Shop 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(Mig Welding, </a:t>
            </a:r>
            <a:r>
              <a:rPr dirty="0" sz="800" spc="45">
                <a:solidFill>
                  <a:srgbClr val="404042"/>
                </a:solidFill>
                <a:latin typeface="Arial"/>
                <a:cs typeface="Arial"/>
              </a:rPr>
              <a:t>Spot Welding)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and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all </a:t>
            </a:r>
            <a:r>
              <a:rPr dirty="0" sz="800" spc="55">
                <a:solidFill>
                  <a:srgbClr val="404042"/>
                </a:solidFill>
                <a:latin typeface="Arial"/>
                <a:cs typeface="Arial"/>
              </a:rPr>
              <a:t>other </a:t>
            </a:r>
            <a:r>
              <a:rPr dirty="0" sz="800" spc="50">
                <a:solidFill>
                  <a:srgbClr val="404042"/>
                </a:solidFill>
                <a:latin typeface="Arial"/>
                <a:cs typeface="Arial"/>
              </a:rPr>
              <a:t>required 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capabilities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to </a:t>
            </a:r>
            <a:r>
              <a:rPr dirty="0" sz="800" spc="75">
                <a:solidFill>
                  <a:srgbClr val="404042"/>
                </a:solidFill>
                <a:latin typeface="Arial"/>
                <a:cs typeface="Arial"/>
              </a:rPr>
              <a:t>meet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the </a:t>
            </a:r>
            <a:r>
              <a:rPr dirty="0" sz="800" spc="20">
                <a:solidFill>
                  <a:srgbClr val="404042"/>
                </a:solidFill>
                <a:latin typeface="Arial"/>
                <a:cs typeface="Arial"/>
              </a:rPr>
              <a:t>assemblies, </a:t>
            </a:r>
            <a:r>
              <a:rPr dirty="0" sz="800" spc="30">
                <a:solidFill>
                  <a:srgbClr val="404042"/>
                </a:solidFill>
                <a:latin typeface="Arial"/>
                <a:cs typeface="Arial"/>
              </a:rPr>
              <a:t>sub-assemblies 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and</a:t>
            </a:r>
            <a:r>
              <a:rPr dirty="0" sz="800" spc="-1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55">
                <a:solidFill>
                  <a:srgbClr val="404042"/>
                </a:solidFill>
                <a:latin typeface="Arial"/>
                <a:cs typeface="Arial"/>
              </a:rPr>
              <a:t>other</a:t>
            </a:r>
            <a:r>
              <a:rPr dirty="0" sz="800" spc="-1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stamping</a:t>
            </a:r>
            <a:r>
              <a:rPr dirty="0" sz="800" spc="-1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55">
                <a:solidFill>
                  <a:srgbClr val="404042"/>
                </a:solidFill>
                <a:latin typeface="Arial"/>
                <a:cs typeface="Arial"/>
              </a:rPr>
              <a:t>requirements</a:t>
            </a:r>
            <a:r>
              <a:rPr dirty="0" sz="800" spc="-1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of</a:t>
            </a:r>
            <a:r>
              <a:rPr dirty="0" sz="800" spc="-1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60">
                <a:solidFill>
                  <a:srgbClr val="404042"/>
                </a:solidFill>
                <a:latin typeface="Arial"/>
                <a:cs typeface="Arial"/>
              </a:rPr>
              <a:t>major</a:t>
            </a:r>
            <a:r>
              <a:rPr dirty="0" sz="800" spc="-1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OEMs.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 marR="3100070">
              <a:lnSpc>
                <a:spcPct val="146300"/>
              </a:lnSpc>
            </a:pPr>
            <a:r>
              <a:rPr dirty="0" sz="800" spc="5">
                <a:solidFill>
                  <a:srgbClr val="404042"/>
                </a:solidFill>
                <a:latin typeface="Arial"/>
                <a:cs typeface="Arial"/>
              </a:rPr>
              <a:t>The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core </a:t>
            </a:r>
            <a:r>
              <a:rPr dirty="0" sz="800" spc="50">
                <a:solidFill>
                  <a:srgbClr val="404042"/>
                </a:solidFill>
                <a:latin typeface="Arial"/>
                <a:cs typeface="Arial"/>
              </a:rPr>
              <a:t>strength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of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the </a:t>
            </a:r>
            <a:r>
              <a:rPr dirty="0" sz="800" spc="60">
                <a:solidFill>
                  <a:srgbClr val="404042"/>
                </a:solidFill>
                <a:latin typeface="Arial"/>
                <a:cs typeface="Arial"/>
              </a:rPr>
              <a:t>company </a:t>
            </a:r>
            <a:r>
              <a:rPr dirty="0" sz="800" spc="15">
                <a:solidFill>
                  <a:srgbClr val="404042"/>
                </a:solidFill>
                <a:latin typeface="Arial"/>
                <a:cs typeface="Arial"/>
              </a:rPr>
              <a:t>lies </a:t>
            </a:r>
            <a:r>
              <a:rPr dirty="0" sz="800" spc="55">
                <a:solidFill>
                  <a:srgbClr val="404042"/>
                </a:solidFill>
                <a:latin typeface="Arial"/>
                <a:cs typeface="Arial"/>
              </a:rPr>
              <a:t>in  </a:t>
            </a:r>
            <a:r>
              <a:rPr dirty="0" sz="800" spc="60">
                <a:solidFill>
                  <a:srgbClr val="404042"/>
                </a:solidFill>
                <a:latin typeface="Arial"/>
                <a:cs typeface="Arial"/>
              </a:rPr>
              <a:t>manufacturing </a:t>
            </a:r>
            <a:r>
              <a:rPr dirty="0" sz="800" spc="30">
                <a:solidFill>
                  <a:srgbClr val="404042"/>
                </a:solidFill>
                <a:latin typeface="Arial"/>
                <a:cs typeface="Arial"/>
              </a:rPr>
              <a:t>Critical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Proﬁle </a:t>
            </a:r>
            <a:r>
              <a:rPr dirty="0" sz="800" spc="55">
                <a:solidFill>
                  <a:srgbClr val="404042"/>
                </a:solidFill>
                <a:latin typeface="Arial"/>
                <a:cs typeface="Arial"/>
              </a:rPr>
              <a:t>Components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for  </a:t>
            </a:r>
            <a:r>
              <a:rPr dirty="0" sz="800" spc="55">
                <a:solidFill>
                  <a:srgbClr val="404042"/>
                </a:solidFill>
                <a:latin typeface="Arial"/>
                <a:cs typeface="Arial"/>
              </a:rPr>
              <a:t>Automotive </a:t>
            </a:r>
            <a:r>
              <a:rPr dirty="0" sz="800" spc="50">
                <a:solidFill>
                  <a:srgbClr val="404042"/>
                </a:solidFill>
                <a:latin typeface="Arial"/>
                <a:cs typeface="Arial"/>
              </a:rPr>
              <a:t>industry </a:t>
            </a:r>
            <a:r>
              <a:rPr dirty="0" sz="800" spc="30">
                <a:solidFill>
                  <a:srgbClr val="404042"/>
                </a:solidFill>
                <a:latin typeface="Arial"/>
                <a:cs typeface="Arial"/>
              </a:rPr>
              <a:t>majors. </a:t>
            </a:r>
            <a:r>
              <a:rPr dirty="0" sz="800" spc="5">
                <a:solidFill>
                  <a:srgbClr val="404042"/>
                </a:solidFill>
                <a:latin typeface="Arial"/>
                <a:cs typeface="Arial"/>
              </a:rPr>
              <a:t>The </a:t>
            </a:r>
            <a:r>
              <a:rPr dirty="0" sz="800" spc="60">
                <a:solidFill>
                  <a:srgbClr val="404042"/>
                </a:solidFill>
                <a:latin typeface="Arial"/>
                <a:cs typeface="Arial"/>
              </a:rPr>
              <a:t>company </a:t>
            </a:r>
            <a:r>
              <a:rPr dirty="0" sz="800" spc="45">
                <a:solidFill>
                  <a:srgbClr val="404042"/>
                </a:solidFill>
                <a:latin typeface="Arial"/>
                <a:cs typeface="Arial"/>
              </a:rPr>
              <a:t>holds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the  </a:t>
            </a:r>
            <a:r>
              <a:rPr dirty="0" sz="800" spc="60">
                <a:solidFill>
                  <a:srgbClr val="404042"/>
                </a:solidFill>
                <a:latin typeface="Arial"/>
                <a:cs typeface="Arial"/>
              </a:rPr>
              <a:t>market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leadership </a:t>
            </a:r>
            <a:r>
              <a:rPr dirty="0" sz="800" spc="50">
                <a:solidFill>
                  <a:srgbClr val="404042"/>
                </a:solidFill>
                <a:latin typeface="Arial"/>
                <a:cs typeface="Arial"/>
              </a:rPr>
              <a:t>position </a:t>
            </a:r>
            <a:r>
              <a:rPr dirty="0" sz="800" spc="55">
                <a:solidFill>
                  <a:srgbClr val="404042"/>
                </a:solidFill>
                <a:latin typeface="Arial"/>
                <a:cs typeface="Arial"/>
              </a:rPr>
              <a:t>in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Forged Steering </a:t>
            </a:r>
            <a:r>
              <a:rPr dirty="0" sz="800">
                <a:solidFill>
                  <a:srgbClr val="404042"/>
                </a:solidFill>
                <a:latin typeface="Arial"/>
                <a:cs typeface="Arial"/>
              </a:rPr>
              <a:t>Yokes  </a:t>
            </a:r>
            <a:r>
              <a:rPr dirty="0" sz="800" spc="60">
                <a:solidFill>
                  <a:srgbClr val="404042"/>
                </a:solidFill>
                <a:latin typeface="Arial"/>
                <a:cs typeface="Arial"/>
              </a:rPr>
              <a:t>manufacturing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-70">
                <a:solidFill>
                  <a:srgbClr val="404042"/>
                </a:solidFill>
                <a:latin typeface="Arial"/>
                <a:cs typeface="Arial"/>
              </a:rPr>
              <a:t>15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50">
                <a:solidFill>
                  <a:srgbClr val="404042"/>
                </a:solidFill>
                <a:latin typeface="Arial"/>
                <a:cs typeface="Arial"/>
              </a:rPr>
              <a:t>Million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404042"/>
                </a:solidFill>
                <a:latin typeface="Arial"/>
                <a:cs typeface="Arial"/>
              </a:rPr>
              <a:t>Yokes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50">
                <a:solidFill>
                  <a:srgbClr val="404042"/>
                </a:solidFill>
                <a:latin typeface="Arial"/>
                <a:cs typeface="Arial"/>
              </a:rPr>
              <a:t>per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60">
                <a:solidFill>
                  <a:srgbClr val="404042"/>
                </a:solidFill>
                <a:latin typeface="Arial"/>
                <a:cs typeface="Arial"/>
              </a:rPr>
              <a:t>annum,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70">
                <a:solidFill>
                  <a:srgbClr val="404042"/>
                </a:solidFill>
                <a:latin typeface="Arial"/>
                <a:cs typeface="Arial"/>
              </a:rPr>
              <a:t>making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15">
                <a:solidFill>
                  <a:srgbClr val="404042"/>
                </a:solidFill>
                <a:latin typeface="Arial"/>
                <a:cs typeface="Arial"/>
              </a:rPr>
              <a:t>us 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the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30">
                <a:solidFill>
                  <a:srgbClr val="404042"/>
                </a:solidFill>
                <a:latin typeface="Arial"/>
                <a:cs typeface="Arial"/>
              </a:rPr>
              <a:t>largest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55">
                <a:solidFill>
                  <a:srgbClr val="404042"/>
                </a:solidFill>
                <a:latin typeface="Arial"/>
                <a:cs typeface="Arial"/>
              </a:rPr>
              <a:t>manufacturer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of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Steering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404042"/>
                </a:solidFill>
                <a:latin typeface="Arial"/>
                <a:cs typeface="Arial"/>
              </a:rPr>
              <a:t>Yokes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55">
                <a:solidFill>
                  <a:srgbClr val="404042"/>
                </a:solidFill>
                <a:latin typeface="Arial"/>
                <a:cs typeface="Arial"/>
              </a:rPr>
              <a:t>in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45">
                <a:solidFill>
                  <a:srgbClr val="404042"/>
                </a:solidFill>
                <a:latin typeface="Arial"/>
                <a:cs typeface="Arial"/>
              </a:rPr>
              <a:t>India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for  </a:t>
            </a:r>
            <a:r>
              <a:rPr dirty="0" sz="800" spc="60">
                <a:solidFill>
                  <a:srgbClr val="404042"/>
                </a:solidFill>
                <a:latin typeface="Arial"/>
                <a:cs typeface="Arial"/>
              </a:rPr>
              <a:t>major </a:t>
            </a:r>
            <a:r>
              <a:rPr dirty="0" sz="800" spc="55">
                <a:solidFill>
                  <a:srgbClr val="404042"/>
                </a:solidFill>
                <a:latin typeface="Arial"/>
                <a:cs typeface="Arial"/>
              </a:rPr>
              <a:t>automotive</a:t>
            </a:r>
            <a:r>
              <a:rPr dirty="0" sz="800" spc="-12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OEM’s.</a:t>
            </a:r>
            <a:endParaRPr sz="800">
              <a:latin typeface="Arial"/>
              <a:cs typeface="Arial"/>
            </a:endParaRPr>
          </a:p>
          <a:p>
            <a:pPr marL="3782695">
              <a:lnSpc>
                <a:spcPct val="100000"/>
              </a:lnSpc>
              <a:spcBef>
                <a:spcPts val="325"/>
              </a:spcBef>
            </a:pPr>
            <a:r>
              <a:rPr dirty="0" sz="1400" spc="35" b="1">
                <a:solidFill>
                  <a:srgbClr val="FFFFFF"/>
                </a:solidFill>
                <a:latin typeface="Tahoma"/>
                <a:cs typeface="Tahoma"/>
              </a:rPr>
              <a:t>New </a:t>
            </a:r>
            <a:r>
              <a:rPr dirty="0" sz="1400" spc="-80" b="1">
                <a:solidFill>
                  <a:srgbClr val="FFFFFF"/>
                </a:solidFill>
                <a:latin typeface="Tahoma"/>
                <a:cs typeface="Tahoma"/>
              </a:rPr>
              <a:t>- </a:t>
            </a:r>
            <a:r>
              <a:rPr dirty="0" sz="1400" spc="50" b="1">
                <a:solidFill>
                  <a:srgbClr val="FFFFFF"/>
                </a:solidFill>
                <a:latin typeface="Tahoma"/>
                <a:cs typeface="Tahoma"/>
              </a:rPr>
              <a:t>Age</a:t>
            </a:r>
            <a:r>
              <a:rPr dirty="0" sz="1400" spc="-24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25" b="1">
                <a:solidFill>
                  <a:srgbClr val="FFFFFF"/>
                </a:solidFill>
                <a:latin typeface="Tahoma"/>
                <a:cs typeface="Tahoma"/>
              </a:rPr>
              <a:t>Technology</a:t>
            </a:r>
            <a:endParaRPr sz="1400">
              <a:latin typeface="Tahoma"/>
              <a:cs typeface="Tahoma"/>
            </a:endParaRPr>
          </a:p>
          <a:p>
            <a:pPr marL="12700" marR="3101340">
              <a:lnSpc>
                <a:spcPct val="146300"/>
              </a:lnSpc>
            </a:pPr>
            <a:r>
              <a:rPr dirty="0" sz="800" spc="5">
                <a:solidFill>
                  <a:srgbClr val="404042"/>
                </a:solidFill>
                <a:latin typeface="Arial"/>
                <a:cs typeface="Arial"/>
              </a:rPr>
              <a:t>The </a:t>
            </a:r>
            <a:r>
              <a:rPr dirty="0" sz="800" spc="60">
                <a:solidFill>
                  <a:srgbClr val="404042"/>
                </a:solidFill>
                <a:latin typeface="Arial"/>
                <a:cs typeface="Arial"/>
              </a:rPr>
              <a:t>company </a:t>
            </a:r>
            <a:r>
              <a:rPr dirty="0" sz="800" spc="20">
                <a:solidFill>
                  <a:srgbClr val="404042"/>
                </a:solidFill>
                <a:latin typeface="Arial"/>
                <a:cs typeface="Arial"/>
              </a:rPr>
              <a:t>has </a:t>
            </a:r>
            <a:r>
              <a:rPr dirty="0" sz="800" spc="45">
                <a:solidFill>
                  <a:srgbClr val="404042"/>
                </a:solidFill>
                <a:latin typeface="Arial"/>
                <a:cs typeface="Arial"/>
              </a:rPr>
              <a:t>earned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prestigious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certiﬁcations  such 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as </a:t>
            </a:r>
            <a:r>
              <a:rPr dirty="0" sz="800" spc="-45">
                <a:solidFill>
                  <a:srgbClr val="404042"/>
                </a:solidFill>
                <a:latin typeface="Arial"/>
                <a:cs typeface="Arial"/>
              </a:rPr>
              <a:t>TS </a:t>
            </a:r>
            <a:r>
              <a:rPr dirty="0" sz="800" spc="-15">
                <a:solidFill>
                  <a:srgbClr val="404042"/>
                </a:solidFill>
                <a:latin typeface="Arial"/>
                <a:cs typeface="Arial"/>
              </a:rPr>
              <a:t>16949: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and </a:t>
            </a:r>
            <a:r>
              <a:rPr dirty="0" sz="800" spc="15">
                <a:solidFill>
                  <a:srgbClr val="404042"/>
                </a:solidFill>
                <a:latin typeface="Arial"/>
                <a:cs typeface="Arial"/>
              </a:rPr>
              <a:t>CQI-9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for </a:t>
            </a:r>
            <a:r>
              <a:rPr dirty="0" sz="800" spc="45">
                <a:solidFill>
                  <a:srgbClr val="404042"/>
                </a:solidFill>
                <a:latin typeface="Arial"/>
                <a:cs typeface="Arial"/>
              </a:rPr>
              <a:t>Heat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Treatment.  Advance </a:t>
            </a:r>
            <a:r>
              <a:rPr dirty="0" sz="800" spc="30">
                <a:solidFill>
                  <a:srgbClr val="404042"/>
                </a:solidFill>
                <a:latin typeface="Arial"/>
                <a:cs typeface="Arial"/>
              </a:rPr>
              <a:t>Forgings </a:t>
            </a:r>
            <a:r>
              <a:rPr dirty="0" sz="800">
                <a:solidFill>
                  <a:srgbClr val="404042"/>
                </a:solidFill>
                <a:latin typeface="Arial"/>
                <a:cs typeface="Arial"/>
              </a:rPr>
              <a:t>is </a:t>
            </a:r>
            <a:r>
              <a:rPr dirty="0" sz="800" spc="15">
                <a:solidFill>
                  <a:srgbClr val="404042"/>
                </a:solidFill>
                <a:latin typeface="Arial"/>
                <a:cs typeface="Arial"/>
              </a:rPr>
              <a:t>also </a:t>
            </a:r>
            <a:r>
              <a:rPr dirty="0" sz="800" spc="45">
                <a:solidFill>
                  <a:srgbClr val="404042"/>
                </a:solidFill>
                <a:latin typeface="Arial"/>
                <a:cs typeface="Arial"/>
              </a:rPr>
              <a:t>an </a:t>
            </a:r>
            <a:r>
              <a:rPr dirty="0" sz="800" spc="30">
                <a:solidFill>
                  <a:srgbClr val="404042"/>
                </a:solidFill>
                <a:latin typeface="Arial"/>
                <a:cs typeface="Arial"/>
              </a:rPr>
              <a:t>active </a:t>
            </a:r>
            <a:r>
              <a:rPr dirty="0" sz="800" spc="85">
                <a:solidFill>
                  <a:srgbClr val="404042"/>
                </a:solidFill>
                <a:latin typeface="Arial"/>
                <a:cs typeface="Arial"/>
              </a:rPr>
              <a:t>member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of  </a:t>
            </a:r>
            <a:r>
              <a:rPr dirty="0" sz="800" spc="45">
                <a:solidFill>
                  <a:srgbClr val="404042"/>
                </a:solidFill>
                <a:latin typeface="Arial"/>
                <a:cs typeface="Arial"/>
              </a:rPr>
              <a:t>Industrial </a:t>
            </a:r>
            <a:r>
              <a:rPr dirty="0" sz="800" spc="25">
                <a:solidFill>
                  <a:srgbClr val="404042"/>
                </a:solidFill>
                <a:latin typeface="Arial"/>
                <a:cs typeface="Arial"/>
              </a:rPr>
              <a:t>Associations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such 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as </a:t>
            </a:r>
            <a:r>
              <a:rPr dirty="0" sz="800" spc="10">
                <a:solidFill>
                  <a:srgbClr val="404042"/>
                </a:solidFill>
                <a:latin typeface="Arial"/>
                <a:cs typeface="Arial"/>
              </a:rPr>
              <a:t>ACMA, 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AIFA, </a:t>
            </a:r>
            <a:r>
              <a:rPr dirty="0" sz="800" spc="15">
                <a:solidFill>
                  <a:srgbClr val="404042"/>
                </a:solidFill>
                <a:latin typeface="Arial"/>
                <a:cs typeface="Arial"/>
              </a:rPr>
              <a:t>MACE</a:t>
            </a:r>
            <a:r>
              <a:rPr dirty="0" sz="800" spc="-14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and  </a:t>
            </a:r>
            <a:r>
              <a:rPr dirty="0" sz="800" spc="5">
                <a:solidFill>
                  <a:srgbClr val="404042"/>
                </a:solidFill>
                <a:latin typeface="Arial"/>
                <a:cs typeface="Arial"/>
              </a:rPr>
              <a:t>FIA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to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45">
                <a:solidFill>
                  <a:srgbClr val="404042"/>
                </a:solidFill>
                <a:latin typeface="Arial"/>
                <a:cs typeface="Arial"/>
              </a:rPr>
              <a:t>keep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85">
                <a:solidFill>
                  <a:srgbClr val="404042"/>
                </a:solidFill>
                <a:latin typeface="Arial"/>
                <a:cs typeface="Arial"/>
              </a:rPr>
              <a:t>up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80">
                <a:solidFill>
                  <a:srgbClr val="404042"/>
                </a:solidFill>
                <a:latin typeface="Arial"/>
                <a:cs typeface="Arial"/>
              </a:rPr>
              <a:t>with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the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latest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innovations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55">
                <a:solidFill>
                  <a:srgbClr val="404042"/>
                </a:solidFill>
                <a:latin typeface="Arial"/>
                <a:cs typeface="Arial"/>
              </a:rPr>
              <a:t>in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the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60">
                <a:solidFill>
                  <a:srgbClr val="404042"/>
                </a:solidFill>
                <a:latin typeface="Arial"/>
                <a:cs typeface="Arial"/>
              </a:rPr>
              <a:t>ﬁeld 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of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Technology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and</a:t>
            </a:r>
            <a:r>
              <a:rPr dirty="0" sz="800" spc="-14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25">
                <a:solidFill>
                  <a:srgbClr val="404042"/>
                </a:solidFill>
                <a:latin typeface="Arial"/>
                <a:cs typeface="Arial"/>
              </a:rPr>
              <a:t>Quality.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8501" y="1109853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-1587"/>
                </a:moveTo>
                <a:lnTo>
                  <a:pt x="0" y="15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858505" y="1109853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-1587"/>
                </a:moveTo>
                <a:lnTo>
                  <a:pt x="0" y="15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0" y="298521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1904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966496" y="298521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4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0" y="10990528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1904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966496" y="10990528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4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98501" y="31"/>
            <a:ext cx="0" cy="190500"/>
          </a:xfrm>
          <a:custGeom>
            <a:avLst/>
            <a:gdLst/>
            <a:ahLst/>
            <a:cxnLst/>
            <a:rect l="l" t="t" r="r" b="b"/>
            <a:pathLst>
              <a:path w="0" h="190500">
                <a:moveTo>
                  <a:pt x="0" y="19049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98501" y="11098530"/>
            <a:ext cx="0" cy="190500"/>
          </a:xfrm>
          <a:custGeom>
            <a:avLst/>
            <a:gdLst/>
            <a:ahLst/>
            <a:cxnLst/>
            <a:rect l="l" t="t" r="r" b="b"/>
            <a:pathLst>
              <a:path w="0" h="190500">
                <a:moveTo>
                  <a:pt x="0" y="0"/>
                </a:moveTo>
                <a:lnTo>
                  <a:pt x="0" y="1904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858505" y="31"/>
            <a:ext cx="0" cy="190500"/>
          </a:xfrm>
          <a:custGeom>
            <a:avLst/>
            <a:gdLst/>
            <a:ahLst/>
            <a:cxnLst/>
            <a:rect l="l" t="t" r="r" b="b"/>
            <a:pathLst>
              <a:path w="0" h="190500">
                <a:moveTo>
                  <a:pt x="0" y="19049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858505" y="11098530"/>
            <a:ext cx="0" cy="190500"/>
          </a:xfrm>
          <a:custGeom>
            <a:avLst/>
            <a:gdLst/>
            <a:ahLst/>
            <a:cxnLst/>
            <a:rect l="l" t="t" r="r" b="b"/>
            <a:pathLst>
              <a:path w="0" h="190500">
                <a:moveTo>
                  <a:pt x="0" y="0"/>
                </a:moveTo>
                <a:lnTo>
                  <a:pt x="0" y="1904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16110" y="3215926"/>
            <a:ext cx="885190" cy="286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90">
                <a:solidFill>
                  <a:srgbClr val="404042"/>
                </a:solidFill>
                <a:latin typeface="Arial"/>
                <a:cs typeface="Arial"/>
              </a:rPr>
              <a:t>Forging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6110" y="3719573"/>
            <a:ext cx="2241550" cy="1438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46300"/>
              </a:lnSpc>
            </a:pPr>
            <a:r>
              <a:rPr dirty="0" sz="800" spc="5">
                <a:solidFill>
                  <a:srgbClr val="404042"/>
                </a:solidFill>
                <a:latin typeface="Arial"/>
                <a:cs typeface="Arial"/>
              </a:rPr>
              <a:t>The </a:t>
            </a:r>
            <a:r>
              <a:rPr dirty="0" sz="800" spc="25">
                <a:solidFill>
                  <a:srgbClr val="404042"/>
                </a:solidFill>
                <a:latin typeface="Arial"/>
                <a:cs typeface="Arial"/>
              </a:rPr>
              <a:t>Forge </a:t>
            </a:r>
            <a:r>
              <a:rPr dirty="0" sz="800" spc="45">
                <a:solidFill>
                  <a:srgbClr val="404042"/>
                </a:solidFill>
                <a:latin typeface="Arial"/>
                <a:cs typeface="Arial"/>
              </a:rPr>
              <a:t>Shop </a:t>
            </a:r>
            <a:r>
              <a:rPr dirty="0" sz="800">
                <a:solidFill>
                  <a:srgbClr val="404042"/>
                </a:solidFill>
                <a:latin typeface="Arial"/>
                <a:cs typeface="Arial"/>
              </a:rPr>
              <a:t>is </a:t>
            </a:r>
            <a:r>
              <a:rPr dirty="0" sz="800" spc="70">
                <a:solidFill>
                  <a:srgbClr val="404042"/>
                </a:solidFill>
                <a:latin typeface="Arial"/>
                <a:cs typeface="Arial"/>
              </a:rPr>
              <a:t>equipped </a:t>
            </a:r>
            <a:r>
              <a:rPr dirty="0" sz="800" spc="80">
                <a:solidFill>
                  <a:srgbClr val="404042"/>
                </a:solidFill>
                <a:latin typeface="Arial"/>
                <a:cs typeface="Arial"/>
              </a:rPr>
              <a:t>with </a:t>
            </a:r>
            <a:r>
              <a:rPr dirty="0" sz="800" spc="60">
                <a:solidFill>
                  <a:srgbClr val="404042"/>
                </a:solidFill>
                <a:latin typeface="Arial"/>
                <a:cs typeface="Arial"/>
              </a:rPr>
              <a:t>Hammers 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and 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Presses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to </a:t>
            </a:r>
            <a:r>
              <a:rPr dirty="0" sz="800" spc="45">
                <a:solidFill>
                  <a:srgbClr val="404042"/>
                </a:solidFill>
                <a:latin typeface="Arial"/>
                <a:cs typeface="Arial"/>
              </a:rPr>
              <a:t>render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high </a:t>
            </a:r>
            <a:r>
              <a:rPr dirty="0" sz="800" spc="50">
                <a:solidFill>
                  <a:srgbClr val="404042"/>
                </a:solidFill>
                <a:latin typeface="Arial"/>
                <a:cs typeface="Arial"/>
              </a:rPr>
              <a:t>quality </a:t>
            </a:r>
            <a:r>
              <a:rPr dirty="0" sz="800" spc="55">
                <a:solidFill>
                  <a:srgbClr val="404042"/>
                </a:solidFill>
                <a:latin typeface="Arial"/>
                <a:cs typeface="Arial"/>
              </a:rPr>
              <a:t>products 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for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30">
                <a:solidFill>
                  <a:srgbClr val="404042"/>
                </a:solidFill>
                <a:latin typeface="Arial"/>
                <a:cs typeface="Arial"/>
              </a:rPr>
              <a:t>its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45">
                <a:solidFill>
                  <a:srgbClr val="404042"/>
                </a:solidFill>
                <a:latin typeface="Arial"/>
                <a:cs typeface="Arial"/>
              </a:rPr>
              <a:t>customers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80">
                <a:solidFill>
                  <a:srgbClr val="404042"/>
                </a:solidFill>
                <a:latin typeface="Arial"/>
                <a:cs typeface="Arial"/>
              </a:rPr>
              <a:t>with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15">
                <a:solidFill>
                  <a:srgbClr val="404042"/>
                </a:solidFill>
                <a:latin typeface="Arial"/>
                <a:cs typeface="Arial"/>
              </a:rPr>
              <a:t>a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wide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range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of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50">
                <a:solidFill>
                  <a:srgbClr val="404042"/>
                </a:solidFill>
                <a:latin typeface="Arial"/>
                <a:cs typeface="Arial"/>
              </a:rPr>
              <a:t>proﬁle  </a:t>
            </a:r>
            <a:r>
              <a:rPr dirty="0" sz="800" spc="-15">
                <a:solidFill>
                  <a:srgbClr val="404042"/>
                </a:solidFill>
                <a:latin typeface="Arial"/>
                <a:cs typeface="Arial"/>
              </a:rPr>
              <a:t>&amp;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round </a:t>
            </a:r>
            <a:r>
              <a:rPr dirty="0" sz="800" spc="60">
                <a:solidFill>
                  <a:srgbClr val="404042"/>
                </a:solidFill>
                <a:latin typeface="Arial"/>
                <a:cs typeface="Arial"/>
              </a:rPr>
              <a:t>components </a:t>
            </a:r>
            <a:r>
              <a:rPr dirty="0" sz="800" spc="50">
                <a:solidFill>
                  <a:srgbClr val="404042"/>
                </a:solidFill>
                <a:latin typeface="Arial"/>
                <a:cs typeface="Arial"/>
              </a:rPr>
              <a:t>ranging </a:t>
            </a:r>
            <a:r>
              <a:rPr dirty="0" sz="800" spc="70">
                <a:solidFill>
                  <a:srgbClr val="404042"/>
                </a:solidFill>
                <a:latin typeface="Arial"/>
                <a:cs typeface="Arial"/>
              </a:rPr>
              <a:t>from </a:t>
            </a:r>
            <a:r>
              <a:rPr dirty="0" sz="800" spc="20">
                <a:solidFill>
                  <a:srgbClr val="404042"/>
                </a:solidFill>
                <a:latin typeface="Arial"/>
                <a:cs typeface="Arial"/>
              </a:rPr>
              <a:t>100  </a:t>
            </a:r>
            <a:r>
              <a:rPr dirty="0" sz="800" spc="45">
                <a:solidFill>
                  <a:srgbClr val="404042"/>
                </a:solidFill>
                <a:latin typeface="Arial"/>
                <a:cs typeface="Arial"/>
              </a:rPr>
              <a:t>grams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to </a:t>
            </a:r>
            <a:r>
              <a:rPr dirty="0" sz="800" spc="-25">
                <a:solidFill>
                  <a:srgbClr val="404042"/>
                </a:solidFill>
                <a:latin typeface="Arial"/>
                <a:cs typeface="Arial"/>
              </a:rPr>
              <a:t>10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kilograms. </a:t>
            </a:r>
            <a:r>
              <a:rPr dirty="0" sz="800">
                <a:solidFill>
                  <a:srgbClr val="404042"/>
                </a:solidFill>
                <a:latin typeface="Arial"/>
                <a:cs typeface="Arial"/>
              </a:rPr>
              <a:t>These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forgings </a:t>
            </a:r>
            <a:r>
              <a:rPr dirty="0" sz="800" spc="25">
                <a:solidFill>
                  <a:srgbClr val="404042"/>
                </a:solidFill>
                <a:latin typeface="Arial"/>
                <a:cs typeface="Arial"/>
              </a:rPr>
              <a:t>are  </a:t>
            </a:r>
            <a:r>
              <a:rPr dirty="0" sz="800" spc="55">
                <a:solidFill>
                  <a:srgbClr val="404042"/>
                </a:solidFill>
                <a:latin typeface="Arial"/>
                <a:cs typeface="Arial"/>
              </a:rPr>
              <a:t>supplied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to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diversiﬁed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industries such 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as  </a:t>
            </a:r>
            <a:r>
              <a:rPr dirty="0" sz="800" spc="45">
                <a:solidFill>
                  <a:srgbClr val="404042"/>
                </a:solidFill>
                <a:latin typeface="Arial"/>
                <a:cs typeface="Arial"/>
              </a:rPr>
              <a:t>Automotive, </a:t>
            </a:r>
            <a:r>
              <a:rPr dirty="0" sz="800" spc="20">
                <a:solidFill>
                  <a:srgbClr val="404042"/>
                </a:solidFill>
                <a:latin typeface="Arial"/>
                <a:cs typeface="Arial"/>
              </a:rPr>
              <a:t>Agro, </a:t>
            </a:r>
            <a:r>
              <a:rPr dirty="0" sz="800" spc="10">
                <a:solidFill>
                  <a:srgbClr val="404042"/>
                </a:solidFill>
                <a:latin typeface="Arial"/>
                <a:cs typeface="Arial"/>
              </a:rPr>
              <a:t>Railways,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Earth </a:t>
            </a:r>
            <a:r>
              <a:rPr dirty="0" sz="800" spc="30">
                <a:solidFill>
                  <a:srgbClr val="404042"/>
                </a:solidFill>
                <a:latin typeface="Arial"/>
                <a:cs typeface="Arial"/>
              </a:rPr>
              <a:t>Moving,  Oil-Field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and</a:t>
            </a:r>
            <a:r>
              <a:rPr dirty="0" sz="800" spc="-7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404042"/>
                </a:solidFill>
                <a:latin typeface="Arial"/>
                <a:cs typeface="Arial"/>
              </a:rPr>
              <a:t>Cargo.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232" y="6685253"/>
            <a:ext cx="1799589" cy="286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105">
                <a:solidFill>
                  <a:srgbClr val="404042"/>
                </a:solidFill>
                <a:latin typeface="Arial"/>
                <a:cs typeface="Arial"/>
              </a:rPr>
              <a:t>Heat</a:t>
            </a:r>
            <a:r>
              <a:rPr dirty="0" sz="1800" spc="-6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1800" spc="110">
                <a:solidFill>
                  <a:srgbClr val="404042"/>
                </a:solidFill>
                <a:latin typeface="Arial"/>
                <a:cs typeface="Arial"/>
              </a:rPr>
              <a:t>Treatment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7232" y="7188900"/>
            <a:ext cx="2927985" cy="1082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46300"/>
              </a:lnSpc>
            </a:pPr>
            <a:r>
              <a:rPr dirty="0" sz="800" spc="5">
                <a:solidFill>
                  <a:srgbClr val="404042"/>
                </a:solidFill>
                <a:latin typeface="Arial"/>
                <a:cs typeface="Arial"/>
              </a:rPr>
              <a:t>The </a:t>
            </a:r>
            <a:r>
              <a:rPr dirty="0" sz="800" spc="60">
                <a:solidFill>
                  <a:srgbClr val="404042"/>
                </a:solidFill>
                <a:latin typeface="Arial"/>
                <a:cs typeface="Arial"/>
              </a:rPr>
              <a:t>company </a:t>
            </a:r>
            <a:r>
              <a:rPr dirty="0" sz="800" spc="20">
                <a:solidFill>
                  <a:srgbClr val="404042"/>
                </a:solidFill>
                <a:latin typeface="Arial"/>
                <a:cs typeface="Arial"/>
              </a:rPr>
              <a:t>has </a:t>
            </a:r>
            <a:r>
              <a:rPr dirty="0" sz="800" spc="50">
                <a:solidFill>
                  <a:srgbClr val="404042"/>
                </a:solidFill>
                <a:latin typeface="Arial"/>
                <a:cs typeface="Arial"/>
              </a:rPr>
              <a:t>continuous type </a:t>
            </a:r>
            <a:r>
              <a:rPr dirty="0" sz="800" spc="55">
                <a:solidFill>
                  <a:srgbClr val="404042"/>
                </a:solidFill>
                <a:latin typeface="Arial"/>
                <a:cs typeface="Arial"/>
              </a:rPr>
              <a:t>heat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treatment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facility  for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Hardening,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Tempering, </a:t>
            </a:r>
            <a:r>
              <a:rPr dirty="0" sz="800" spc="55">
                <a:solidFill>
                  <a:srgbClr val="404042"/>
                </a:solidFill>
                <a:latin typeface="Arial"/>
                <a:cs typeface="Arial"/>
              </a:rPr>
              <a:t>Normalizing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and 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ISO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Thermal  </a:t>
            </a:r>
            <a:r>
              <a:rPr dirty="0" sz="800" spc="50">
                <a:solidFill>
                  <a:srgbClr val="404042"/>
                </a:solidFill>
                <a:latin typeface="Arial"/>
                <a:cs typeface="Arial"/>
              </a:rPr>
              <a:t>annealing </a:t>
            </a:r>
            <a:r>
              <a:rPr dirty="0" sz="800" spc="80">
                <a:solidFill>
                  <a:srgbClr val="404042"/>
                </a:solidFill>
                <a:latin typeface="Arial"/>
                <a:cs typeface="Arial"/>
              </a:rPr>
              <a:t>with </a:t>
            </a:r>
            <a:r>
              <a:rPr dirty="0" sz="800" spc="15">
                <a:solidFill>
                  <a:srgbClr val="404042"/>
                </a:solidFill>
                <a:latin typeface="Arial"/>
                <a:cs typeface="Arial"/>
              </a:rPr>
              <a:t>a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capacity of </a:t>
            </a:r>
            <a:r>
              <a:rPr dirty="0" sz="800" spc="70">
                <a:solidFill>
                  <a:srgbClr val="404042"/>
                </a:solidFill>
                <a:latin typeface="Arial"/>
                <a:cs typeface="Arial"/>
              </a:rPr>
              <a:t>500 </a:t>
            </a:r>
            <a:r>
              <a:rPr dirty="0" sz="800" spc="30">
                <a:solidFill>
                  <a:srgbClr val="404042"/>
                </a:solidFill>
                <a:latin typeface="Arial"/>
                <a:cs typeface="Arial"/>
              </a:rPr>
              <a:t>Kgs/Hr </a:t>
            </a:r>
            <a:r>
              <a:rPr dirty="0" sz="800" spc="20">
                <a:solidFill>
                  <a:srgbClr val="404042"/>
                </a:solidFill>
                <a:latin typeface="Arial"/>
                <a:cs typeface="Arial"/>
              </a:rPr>
              <a:t>respectively. </a:t>
            </a:r>
            <a:r>
              <a:rPr dirty="0" sz="800" spc="5">
                <a:solidFill>
                  <a:srgbClr val="404042"/>
                </a:solidFill>
                <a:latin typeface="Arial"/>
                <a:cs typeface="Arial"/>
              </a:rPr>
              <a:t>The 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facility</a:t>
            </a:r>
            <a:r>
              <a:rPr dirty="0" sz="80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20">
                <a:solidFill>
                  <a:srgbClr val="404042"/>
                </a:solidFill>
                <a:latin typeface="Arial"/>
                <a:cs typeface="Arial"/>
              </a:rPr>
              <a:t>ensures</a:t>
            </a:r>
            <a:r>
              <a:rPr dirty="0" sz="80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70">
                <a:solidFill>
                  <a:srgbClr val="404042"/>
                </a:solidFill>
                <a:latin typeface="Arial"/>
                <a:cs typeface="Arial"/>
              </a:rPr>
              <a:t>that</a:t>
            </a:r>
            <a:r>
              <a:rPr dirty="0" sz="80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60">
                <a:solidFill>
                  <a:srgbClr val="404042"/>
                </a:solidFill>
                <a:latin typeface="Arial"/>
                <a:cs typeface="Arial"/>
              </a:rPr>
              <a:t>right</a:t>
            </a:r>
            <a:r>
              <a:rPr dirty="0" sz="80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50">
                <a:solidFill>
                  <a:srgbClr val="404042"/>
                </a:solidFill>
                <a:latin typeface="Arial"/>
                <a:cs typeface="Arial"/>
              </a:rPr>
              <a:t>metallurgical</a:t>
            </a:r>
            <a:r>
              <a:rPr dirty="0" sz="80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45">
                <a:solidFill>
                  <a:srgbClr val="404042"/>
                </a:solidFill>
                <a:latin typeface="Arial"/>
                <a:cs typeface="Arial"/>
              </a:rPr>
              <a:t>structure</a:t>
            </a:r>
            <a:r>
              <a:rPr dirty="0" sz="80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of</a:t>
            </a:r>
            <a:r>
              <a:rPr dirty="0" sz="80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50">
                <a:solidFill>
                  <a:srgbClr val="404042"/>
                </a:solidFill>
                <a:latin typeface="Arial"/>
                <a:cs typeface="Arial"/>
              </a:rPr>
              <a:t>forging  </a:t>
            </a:r>
            <a:r>
              <a:rPr dirty="0" sz="800">
                <a:solidFill>
                  <a:srgbClr val="404042"/>
                </a:solidFill>
                <a:latin typeface="Arial"/>
                <a:cs typeface="Arial"/>
              </a:rPr>
              <a:t>is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achieved</a:t>
            </a:r>
            <a:r>
              <a:rPr dirty="0" sz="80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as</a:t>
            </a:r>
            <a:r>
              <a:rPr dirty="0" sz="80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50">
                <a:solidFill>
                  <a:srgbClr val="404042"/>
                </a:solidFill>
                <a:latin typeface="Arial"/>
                <a:cs typeface="Arial"/>
              </a:rPr>
              <a:t>per</a:t>
            </a:r>
            <a:r>
              <a:rPr dirty="0" sz="80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the</a:t>
            </a:r>
            <a:r>
              <a:rPr dirty="0" sz="80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desired</a:t>
            </a:r>
            <a:r>
              <a:rPr dirty="0" sz="80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customers’</a:t>
            </a:r>
            <a:r>
              <a:rPr dirty="0" sz="80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speciﬁcations</a:t>
            </a:r>
            <a:r>
              <a:rPr dirty="0" sz="80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for 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high </a:t>
            </a:r>
            <a:r>
              <a:rPr dirty="0" sz="800" spc="60">
                <a:solidFill>
                  <a:srgbClr val="404042"/>
                </a:solidFill>
                <a:latin typeface="Arial"/>
                <a:cs typeface="Arial"/>
              </a:rPr>
              <a:t>ﬁeld</a:t>
            </a:r>
            <a:r>
              <a:rPr dirty="0" sz="800" spc="-13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404042"/>
                </a:solidFill>
                <a:latin typeface="Arial"/>
                <a:cs typeface="Arial"/>
              </a:rPr>
              <a:t>life.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16110" y="8926869"/>
            <a:ext cx="1218565" cy="286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130">
                <a:solidFill>
                  <a:srgbClr val="404042"/>
                </a:solidFill>
                <a:latin typeface="Arial"/>
                <a:cs typeface="Arial"/>
              </a:rPr>
              <a:t>Machining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16110" y="9430515"/>
            <a:ext cx="2543810" cy="904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46300"/>
              </a:lnSpc>
            </a:pPr>
            <a:r>
              <a:rPr dirty="0" sz="800" spc="5">
                <a:solidFill>
                  <a:srgbClr val="404042"/>
                </a:solidFill>
                <a:latin typeface="Arial"/>
                <a:cs typeface="Arial"/>
              </a:rPr>
              <a:t>The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machining </a:t>
            </a:r>
            <a:r>
              <a:rPr dirty="0" sz="800" spc="50">
                <a:solidFill>
                  <a:srgbClr val="404042"/>
                </a:solidFill>
                <a:latin typeface="Arial"/>
                <a:cs typeface="Arial"/>
              </a:rPr>
              <a:t>setup at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Advance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Forging </a:t>
            </a:r>
            <a:r>
              <a:rPr dirty="0" sz="800">
                <a:solidFill>
                  <a:srgbClr val="404042"/>
                </a:solidFill>
                <a:latin typeface="Arial"/>
                <a:cs typeface="Arial"/>
              </a:rPr>
              <a:t>is  </a:t>
            </a:r>
            <a:r>
              <a:rPr dirty="0" sz="800" spc="70">
                <a:solidFill>
                  <a:srgbClr val="404042"/>
                </a:solidFill>
                <a:latin typeface="Arial"/>
                <a:cs typeface="Arial"/>
              </a:rPr>
              <a:t>equipped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80">
                <a:solidFill>
                  <a:srgbClr val="404042"/>
                </a:solidFill>
                <a:latin typeface="Arial"/>
                <a:cs typeface="Arial"/>
              </a:rPr>
              <a:t>with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VMCs, </a:t>
            </a:r>
            <a:r>
              <a:rPr dirty="0" sz="800" spc="-15">
                <a:solidFill>
                  <a:srgbClr val="404042"/>
                </a:solidFill>
                <a:latin typeface="Arial"/>
                <a:cs typeface="Arial"/>
              </a:rPr>
              <a:t>CNCs,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45">
                <a:solidFill>
                  <a:srgbClr val="404042"/>
                </a:solidFill>
                <a:latin typeface="Arial"/>
                <a:cs typeface="Arial"/>
              </a:rPr>
              <a:t>Horizontal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50">
                <a:solidFill>
                  <a:srgbClr val="404042"/>
                </a:solidFill>
                <a:latin typeface="Arial"/>
                <a:cs typeface="Arial"/>
              </a:rPr>
              <a:t>Milling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and  </a:t>
            </a:r>
            <a:r>
              <a:rPr dirty="0" sz="800" spc="50">
                <a:solidFill>
                  <a:srgbClr val="404042"/>
                </a:solidFill>
                <a:latin typeface="Arial"/>
                <a:cs typeface="Arial"/>
              </a:rPr>
              <a:t>Broaching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Machines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to </a:t>
            </a:r>
            <a:r>
              <a:rPr dirty="0" sz="800" spc="70">
                <a:solidFill>
                  <a:srgbClr val="404042"/>
                </a:solidFill>
                <a:latin typeface="Arial"/>
                <a:cs typeface="Arial"/>
              </a:rPr>
              <a:t>add </a:t>
            </a:r>
            <a:r>
              <a:rPr dirty="0" sz="800" spc="25">
                <a:solidFill>
                  <a:srgbClr val="404042"/>
                </a:solidFill>
                <a:latin typeface="Arial"/>
                <a:cs typeface="Arial"/>
              </a:rPr>
              <a:t>value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to the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forgings 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and </a:t>
            </a:r>
            <a:r>
              <a:rPr dirty="0" sz="800" spc="45">
                <a:solidFill>
                  <a:srgbClr val="404042"/>
                </a:solidFill>
                <a:latin typeface="Arial"/>
                <a:cs typeface="Arial"/>
              </a:rPr>
              <a:t>provide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Finished </a:t>
            </a:r>
            <a:r>
              <a:rPr dirty="0" sz="800" spc="55">
                <a:solidFill>
                  <a:srgbClr val="404042"/>
                </a:solidFill>
                <a:latin typeface="Arial"/>
                <a:cs typeface="Arial"/>
              </a:rPr>
              <a:t>Machined Components 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as  </a:t>
            </a:r>
            <a:r>
              <a:rPr dirty="0" sz="800" spc="50">
                <a:solidFill>
                  <a:srgbClr val="404042"/>
                </a:solidFill>
                <a:latin typeface="Arial"/>
                <a:cs typeface="Arial"/>
              </a:rPr>
              <a:t>per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customers’</a:t>
            </a:r>
            <a:r>
              <a:rPr dirty="0" sz="800" spc="-8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30">
                <a:solidFill>
                  <a:srgbClr val="404042"/>
                </a:solidFill>
                <a:latin typeface="Arial"/>
                <a:cs typeface="Arial"/>
              </a:rPr>
              <a:t>speciﬁcations.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66590" y="6394704"/>
            <a:ext cx="3591915" cy="2239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12133" y="8634483"/>
            <a:ext cx="4054479" cy="2434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12145" y="2874569"/>
            <a:ext cx="4056379" cy="3520440"/>
          </a:xfrm>
          <a:prstGeom prst="rect">
            <a:avLst/>
          </a:prstGeom>
          <a:solidFill>
            <a:srgbClr val="DDB065"/>
          </a:solidFill>
        </p:spPr>
        <p:txBody>
          <a:bodyPr wrap="square" lIns="0" tIns="250190" rIns="0" bIns="0" rtlCol="0" vert="horz">
            <a:spAutoFit/>
          </a:bodyPr>
          <a:lstStyle/>
          <a:p>
            <a:pPr marL="700405">
              <a:lnSpc>
                <a:spcPct val="100000"/>
              </a:lnSpc>
              <a:spcBef>
                <a:spcPts val="1970"/>
              </a:spcBef>
            </a:pPr>
            <a:r>
              <a:rPr dirty="0" sz="2400" spc="35">
                <a:solidFill>
                  <a:srgbClr val="231F20"/>
                </a:solidFill>
                <a:latin typeface="Palatino Linotype"/>
                <a:cs typeface="Palatino Linotype"/>
              </a:rPr>
              <a:t>Infrastructure</a:t>
            </a:r>
            <a:endParaRPr sz="2400">
              <a:latin typeface="Palatino Linotype"/>
              <a:cs typeface="Palatino Linotype"/>
            </a:endParaRPr>
          </a:p>
          <a:p>
            <a:pPr marL="700405" marR="610870">
              <a:lnSpc>
                <a:spcPct val="146300"/>
              </a:lnSpc>
              <a:spcBef>
                <a:spcPts val="2035"/>
              </a:spcBef>
            </a:pPr>
            <a:r>
              <a:rPr dirty="0" sz="1200" spc="30">
                <a:solidFill>
                  <a:srgbClr val="231F20"/>
                </a:solidFill>
                <a:latin typeface="Arial"/>
                <a:cs typeface="Arial"/>
              </a:rPr>
              <a:t>By </a:t>
            </a:r>
            <a:r>
              <a:rPr dirty="0" sz="1200" spc="100">
                <a:solidFill>
                  <a:srgbClr val="231F20"/>
                </a:solidFill>
                <a:latin typeface="Arial"/>
                <a:cs typeface="Arial"/>
              </a:rPr>
              <a:t>adopting </a:t>
            </a:r>
            <a:r>
              <a:rPr dirty="0" sz="1200" spc="15">
                <a:solidFill>
                  <a:srgbClr val="231F20"/>
                </a:solidFill>
                <a:latin typeface="Arial"/>
                <a:cs typeface="Arial"/>
              </a:rPr>
              <a:t>TPM </a:t>
            </a:r>
            <a:r>
              <a:rPr dirty="0" sz="1200" spc="-20">
                <a:solidFill>
                  <a:srgbClr val="231F20"/>
                </a:solidFill>
                <a:latin typeface="Arial"/>
                <a:cs typeface="Arial"/>
              </a:rPr>
              <a:t>&amp; </a:t>
            </a:r>
            <a:r>
              <a:rPr dirty="0" sz="1200" spc="15">
                <a:solidFill>
                  <a:srgbClr val="231F20"/>
                </a:solidFill>
                <a:latin typeface="Arial"/>
                <a:cs typeface="Arial"/>
              </a:rPr>
              <a:t>TQM </a:t>
            </a:r>
            <a:r>
              <a:rPr dirty="0" sz="1200" spc="35">
                <a:solidFill>
                  <a:srgbClr val="231F20"/>
                </a:solidFill>
                <a:latin typeface="Arial"/>
                <a:cs typeface="Arial"/>
              </a:rPr>
              <a:t>practices,  </a:t>
            </a:r>
            <a:r>
              <a:rPr dirty="0" sz="1200" spc="55">
                <a:solidFill>
                  <a:srgbClr val="231F20"/>
                </a:solidFill>
                <a:latin typeface="Arial"/>
                <a:cs typeface="Arial"/>
              </a:rPr>
              <a:t>Advance </a:t>
            </a:r>
            <a:r>
              <a:rPr dirty="0" sz="1200" spc="45">
                <a:solidFill>
                  <a:srgbClr val="231F20"/>
                </a:solidFill>
                <a:latin typeface="Arial"/>
                <a:cs typeface="Arial"/>
              </a:rPr>
              <a:t>Forgings </a:t>
            </a:r>
            <a:r>
              <a:rPr dirty="0" sz="1200" spc="30">
                <a:solidFill>
                  <a:srgbClr val="231F20"/>
                </a:solidFill>
                <a:latin typeface="Arial"/>
                <a:cs typeface="Arial"/>
              </a:rPr>
              <a:t>has </a:t>
            </a:r>
            <a:r>
              <a:rPr dirty="0" sz="1200" spc="65">
                <a:solidFill>
                  <a:srgbClr val="231F20"/>
                </a:solidFill>
                <a:latin typeface="Arial"/>
                <a:cs typeface="Arial"/>
              </a:rPr>
              <a:t>ushered </a:t>
            </a:r>
            <a:r>
              <a:rPr dirty="0" sz="1200" spc="90">
                <a:solidFill>
                  <a:srgbClr val="231F20"/>
                </a:solidFill>
                <a:latin typeface="Arial"/>
                <a:cs typeface="Arial"/>
              </a:rPr>
              <a:t>into  </a:t>
            </a:r>
            <a:r>
              <a:rPr dirty="0" sz="1200" spc="70">
                <a:solidFill>
                  <a:srgbClr val="231F20"/>
                </a:solidFill>
                <a:latin typeface="Arial"/>
                <a:cs typeface="Arial"/>
              </a:rPr>
              <a:t>an </a:t>
            </a:r>
            <a:r>
              <a:rPr dirty="0" sz="1200" spc="25">
                <a:solidFill>
                  <a:srgbClr val="231F20"/>
                </a:solidFill>
                <a:latin typeface="Arial"/>
                <a:cs typeface="Arial"/>
              </a:rPr>
              <a:t>era </a:t>
            </a:r>
            <a:r>
              <a:rPr dirty="0" sz="1200" spc="6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dirty="0" sz="1200" spc="65">
                <a:solidFill>
                  <a:srgbClr val="231F20"/>
                </a:solidFill>
                <a:latin typeface="Arial"/>
                <a:cs typeface="Arial"/>
              </a:rPr>
              <a:t>objective </a:t>
            </a:r>
            <a:r>
              <a:rPr dirty="0" sz="1200" spc="60">
                <a:solidFill>
                  <a:srgbClr val="231F20"/>
                </a:solidFill>
                <a:latin typeface="Arial"/>
                <a:cs typeface="Arial"/>
              </a:rPr>
              <a:t>changes </a:t>
            </a:r>
            <a:r>
              <a:rPr dirty="0" sz="1200" spc="85">
                <a:solidFill>
                  <a:srgbClr val="231F20"/>
                </a:solidFill>
                <a:latin typeface="Arial"/>
                <a:cs typeface="Arial"/>
              </a:rPr>
              <a:t>in  </a:t>
            </a:r>
            <a:r>
              <a:rPr dirty="0" sz="1200" spc="55">
                <a:solidFill>
                  <a:srgbClr val="231F20"/>
                </a:solidFill>
                <a:latin typeface="Arial"/>
                <a:cs typeface="Arial"/>
              </a:rPr>
              <a:t>superior </a:t>
            </a:r>
            <a:r>
              <a:rPr dirty="0" sz="1200" spc="90">
                <a:solidFill>
                  <a:srgbClr val="231F20"/>
                </a:solidFill>
                <a:latin typeface="Arial"/>
                <a:cs typeface="Arial"/>
              </a:rPr>
              <a:t>modes </a:t>
            </a:r>
            <a:r>
              <a:rPr dirty="0" sz="1200" spc="6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dirty="0" sz="1200" spc="95">
                <a:solidFill>
                  <a:srgbClr val="231F20"/>
                </a:solidFill>
                <a:latin typeface="Arial"/>
                <a:cs typeface="Arial"/>
              </a:rPr>
              <a:t>production and  </a:t>
            </a:r>
            <a:r>
              <a:rPr dirty="0" sz="1200" spc="50">
                <a:solidFill>
                  <a:srgbClr val="231F20"/>
                </a:solidFill>
                <a:latin typeface="Arial"/>
                <a:cs typeface="Arial"/>
              </a:rPr>
              <a:t>quality. </a:t>
            </a:r>
            <a:r>
              <a:rPr dirty="0" sz="1200" spc="30">
                <a:solidFill>
                  <a:srgbClr val="231F20"/>
                </a:solidFill>
                <a:latin typeface="Arial"/>
                <a:cs typeface="Arial"/>
              </a:rPr>
              <a:t>Its </a:t>
            </a:r>
            <a:r>
              <a:rPr dirty="0" sz="1200" spc="75">
                <a:solidFill>
                  <a:srgbClr val="231F20"/>
                </a:solidFill>
                <a:latin typeface="Arial"/>
                <a:cs typeface="Arial"/>
              </a:rPr>
              <a:t>integrated</a:t>
            </a:r>
            <a:r>
              <a:rPr dirty="0" sz="1200" spc="-7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231F20"/>
                </a:solidFill>
                <a:latin typeface="Arial"/>
                <a:cs typeface="Arial"/>
              </a:rPr>
              <a:t>manufacturing  </a:t>
            </a:r>
            <a:r>
              <a:rPr dirty="0" sz="1200" spc="70">
                <a:solidFill>
                  <a:srgbClr val="231F20"/>
                </a:solidFill>
                <a:latin typeface="Arial"/>
                <a:cs typeface="Arial"/>
              </a:rPr>
              <a:t>units</a:t>
            </a:r>
            <a:r>
              <a:rPr dirty="0" sz="12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35">
                <a:solidFill>
                  <a:srgbClr val="231F20"/>
                </a:solidFill>
                <a:latin typeface="Arial"/>
                <a:cs typeface="Arial"/>
              </a:rPr>
              <a:t>are</a:t>
            </a:r>
            <a:r>
              <a:rPr dirty="0" sz="12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75">
                <a:solidFill>
                  <a:srgbClr val="231F20"/>
                </a:solidFill>
                <a:latin typeface="Arial"/>
                <a:cs typeface="Arial"/>
              </a:rPr>
              <a:t>located</a:t>
            </a:r>
            <a:r>
              <a:rPr dirty="0" sz="12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dirty="0" sz="12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231F20"/>
                </a:solidFill>
                <a:latin typeface="Arial"/>
                <a:cs typeface="Arial"/>
              </a:rPr>
              <a:t>Faridabad</a:t>
            </a:r>
            <a:r>
              <a:rPr dirty="0" sz="12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231F20"/>
                </a:solidFill>
                <a:latin typeface="Arial"/>
                <a:cs typeface="Arial"/>
              </a:rPr>
              <a:t>(NCR)  </a:t>
            </a:r>
            <a:r>
              <a:rPr dirty="0" sz="1200" spc="55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dirty="0" sz="1200" spc="40">
                <a:solidFill>
                  <a:srgbClr val="231F20"/>
                </a:solidFill>
                <a:latin typeface="Arial"/>
                <a:cs typeface="Arial"/>
              </a:rPr>
              <a:t>Forging, </a:t>
            </a:r>
            <a:r>
              <a:rPr dirty="0" sz="1200" spc="85">
                <a:solidFill>
                  <a:srgbClr val="231F20"/>
                </a:solidFill>
                <a:latin typeface="Arial"/>
                <a:cs typeface="Arial"/>
              </a:rPr>
              <a:t>Machined </a:t>
            </a:r>
            <a:r>
              <a:rPr dirty="0" sz="1200" spc="45">
                <a:solidFill>
                  <a:srgbClr val="231F20"/>
                </a:solidFill>
                <a:latin typeface="Arial"/>
                <a:cs typeface="Arial"/>
              </a:rPr>
              <a:t>Forgings </a:t>
            </a:r>
            <a:r>
              <a:rPr dirty="0" sz="1200" spc="-20">
                <a:solidFill>
                  <a:srgbClr val="231F20"/>
                </a:solidFill>
                <a:latin typeface="Arial"/>
                <a:cs typeface="Arial"/>
              </a:rPr>
              <a:t>&amp;  </a:t>
            </a:r>
            <a:r>
              <a:rPr dirty="0" sz="1200" spc="55">
                <a:solidFill>
                  <a:srgbClr val="231F20"/>
                </a:solidFill>
                <a:latin typeface="Arial"/>
                <a:cs typeface="Arial"/>
              </a:rPr>
              <a:t>Sheet </a:t>
            </a:r>
            <a:r>
              <a:rPr dirty="0" sz="1200" spc="75">
                <a:solidFill>
                  <a:srgbClr val="231F20"/>
                </a:solidFill>
                <a:latin typeface="Arial"/>
                <a:cs typeface="Arial"/>
              </a:rPr>
              <a:t>Metal</a:t>
            </a:r>
            <a:r>
              <a:rPr dirty="0" sz="1200" spc="-1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60">
                <a:solidFill>
                  <a:srgbClr val="231F20"/>
                </a:solidFill>
                <a:latin typeface="Arial"/>
                <a:cs typeface="Arial"/>
              </a:rPr>
              <a:t>Stampings.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73080" y="218426"/>
            <a:ext cx="2386330" cy="2656205"/>
          </a:xfrm>
          <a:custGeom>
            <a:avLst/>
            <a:gdLst/>
            <a:ahLst/>
            <a:cxnLst/>
            <a:rect l="l" t="t" r="r" b="b"/>
            <a:pathLst>
              <a:path w="2386329" h="2656205">
                <a:moveTo>
                  <a:pt x="0" y="2656142"/>
                </a:moveTo>
                <a:lnTo>
                  <a:pt x="2385739" y="2656142"/>
                </a:lnTo>
                <a:lnTo>
                  <a:pt x="2385739" y="0"/>
                </a:lnTo>
                <a:lnTo>
                  <a:pt x="0" y="0"/>
                </a:lnTo>
                <a:lnTo>
                  <a:pt x="0" y="2656142"/>
                </a:lnTo>
                <a:close/>
              </a:path>
            </a:pathLst>
          </a:custGeom>
          <a:solidFill>
            <a:srgbClr val="314F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005669" y="820221"/>
            <a:ext cx="1445895" cy="151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400" spc="35" b="1">
                <a:solidFill>
                  <a:srgbClr val="FFFFFF"/>
                </a:solidFill>
                <a:latin typeface="Arial"/>
                <a:cs typeface="Arial"/>
              </a:rPr>
              <a:t>Largest</a:t>
            </a:r>
            <a:r>
              <a:rPr dirty="0" sz="140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45" b="1">
                <a:solidFill>
                  <a:srgbClr val="FFFFFF"/>
                </a:solidFill>
                <a:latin typeface="Arial"/>
                <a:cs typeface="Arial"/>
              </a:rPr>
              <a:t>Forging  </a:t>
            </a:r>
            <a:r>
              <a:rPr dirty="0" sz="1400" spc="70" b="1">
                <a:solidFill>
                  <a:srgbClr val="FFFFFF"/>
                </a:solidFill>
                <a:latin typeface="Arial"/>
                <a:cs typeface="Arial"/>
              </a:rPr>
              <a:t>Manufacturer  </a:t>
            </a:r>
            <a:r>
              <a:rPr dirty="0" sz="1400" spc="50" b="1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400" spc="60" b="1">
                <a:solidFill>
                  <a:srgbClr val="FFFFFF"/>
                </a:solidFill>
                <a:latin typeface="Arial"/>
                <a:cs typeface="Arial"/>
              </a:rPr>
              <a:t>Steering  </a:t>
            </a:r>
            <a:r>
              <a:rPr dirty="0" sz="1400" spc="5" b="1">
                <a:solidFill>
                  <a:srgbClr val="FFFFFF"/>
                </a:solidFill>
                <a:latin typeface="Arial"/>
                <a:cs typeface="Arial"/>
              </a:rPr>
              <a:t>Yokes </a:t>
            </a:r>
            <a:r>
              <a:rPr dirty="0" sz="1400" spc="65" b="1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1400" spc="50" b="1">
                <a:solidFill>
                  <a:srgbClr val="FFFFFF"/>
                </a:solidFill>
                <a:latin typeface="Arial"/>
                <a:cs typeface="Arial"/>
              </a:rPr>
              <a:t>India,  </a:t>
            </a:r>
            <a:r>
              <a:rPr dirty="0" sz="1400" spc="45" b="1">
                <a:solidFill>
                  <a:srgbClr val="FFFFFF"/>
                </a:solidFill>
                <a:latin typeface="Arial"/>
                <a:cs typeface="Arial"/>
              </a:rPr>
              <a:t>Forging </a:t>
            </a:r>
            <a:r>
              <a:rPr dirty="0" sz="1400" spc="-75" b="1">
                <a:solidFill>
                  <a:srgbClr val="FFFFFF"/>
                </a:solidFill>
                <a:latin typeface="Arial"/>
                <a:cs typeface="Arial"/>
              </a:rPr>
              <a:t>15  </a:t>
            </a:r>
            <a:r>
              <a:rPr dirty="0" sz="1400" spc="80" b="1">
                <a:solidFill>
                  <a:srgbClr val="FFFFFF"/>
                </a:solidFill>
                <a:latin typeface="Arial"/>
                <a:cs typeface="Arial"/>
              </a:rPr>
              <a:t>million </a:t>
            </a:r>
            <a:r>
              <a:rPr dirty="0" sz="1400" spc="5" b="1">
                <a:solidFill>
                  <a:srgbClr val="FFFFFF"/>
                </a:solidFill>
                <a:latin typeface="Arial"/>
                <a:cs typeface="Arial"/>
              </a:rPr>
              <a:t>Yokes  </a:t>
            </a:r>
            <a:r>
              <a:rPr dirty="0" sz="1400" spc="75" b="1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dirty="0" sz="1400" spc="-1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105" b="1">
                <a:solidFill>
                  <a:srgbClr val="FFFFFF"/>
                </a:solidFill>
                <a:latin typeface="Arial"/>
                <a:cs typeface="Arial"/>
              </a:rPr>
              <a:t>annum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12133" y="218417"/>
            <a:ext cx="5333146" cy="2656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858566" y="219334"/>
            <a:ext cx="107942" cy="3082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858597" y="2020995"/>
            <a:ext cx="107950" cy="1408430"/>
          </a:xfrm>
          <a:custGeom>
            <a:avLst/>
            <a:gdLst/>
            <a:ahLst/>
            <a:cxnLst/>
            <a:rect l="l" t="t" r="r" b="b"/>
            <a:pathLst>
              <a:path w="107950" h="1408429">
                <a:moveTo>
                  <a:pt x="0" y="1408401"/>
                </a:moveTo>
                <a:lnTo>
                  <a:pt x="107918" y="1408401"/>
                </a:lnTo>
                <a:lnTo>
                  <a:pt x="107918" y="0"/>
                </a:lnTo>
                <a:lnTo>
                  <a:pt x="0" y="0"/>
                </a:lnTo>
                <a:lnTo>
                  <a:pt x="0" y="14084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858688" y="4674693"/>
            <a:ext cx="107950" cy="1299210"/>
          </a:xfrm>
          <a:custGeom>
            <a:avLst/>
            <a:gdLst/>
            <a:ahLst/>
            <a:cxnLst/>
            <a:rect l="l" t="t" r="r" b="b"/>
            <a:pathLst>
              <a:path w="107950" h="1299210">
                <a:moveTo>
                  <a:pt x="0" y="1298960"/>
                </a:moveTo>
                <a:lnTo>
                  <a:pt x="107811" y="1298960"/>
                </a:lnTo>
                <a:lnTo>
                  <a:pt x="107811" y="0"/>
                </a:lnTo>
                <a:lnTo>
                  <a:pt x="0" y="0"/>
                </a:lnTo>
                <a:lnTo>
                  <a:pt x="0" y="1298960"/>
                </a:lnTo>
                <a:close/>
              </a:path>
            </a:pathLst>
          </a:custGeom>
          <a:solidFill>
            <a:srgbClr val="314F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859054" y="8634364"/>
            <a:ext cx="107441" cy="24226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858505" y="190562"/>
            <a:ext cx="0" cy="53975"/>
          </a:xfrm>
          <a:custGeom>
            <a:avLst/>
            <a:gdLst/>
            <a:ahLst/>
            <a:cxnLst/>
            <a:rect l="l" t="t" r="r" b="b"/>
            <a:pathLst>
              <a:path w="0" h="53975">
                <a:moveTo>
                  <a:pt x="0" y="53400"/>
                </a:moveTo>
                <a:lnTo>
                  <a:pt x="0" y="0"/>
                </a:lnTo>
              </a:path>
            </a:pathLst>
          </a:custGeom>
          <a:ln w="318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858505" y="11044440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09">
                <a:moveTo>
                  <a:pt x="0" y="54090"/>
                </a:moveTo>
                <a:lnTo>
                  <a:pt x="0" y="0"/>
                </a:lnTo>
              </a:path>
            </a:pathLst>
          </a:custGeom>
          <a:ln w="318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298521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1904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966496" y="298521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4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0" y="10990528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1904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966496" y="10990528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4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98501" y="31"/>
            <a:ext cx="0" cy="190500"/>
          </a:xfrm>
          <a:custGeom>
            <a:avLst/>
            <a:gdLst/>
            <a:ahLst/>
            <a:cxnLst/>
            <a:rect l="l" t="t" r="r" b="b"/>
            <a:pathLst>
              <a:path w="0" h="190500">
                <a:moveTo>
                  <a:pt x="0" y="19049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98501" y="11098530"/>
            <a:ext cx="0" cy="190500"/>
          </a:xfrm>
          <a:custGeom>
            <a:avLst/>
            <a:gdLst/>
            <a:ahLst/>
            <a:cxnLst/>
            <a:rect l="l" t="t" r="r" b="b"/>
            <a:pathLst>
              <a:path w="0" h="190500">
                <a:moveTo>
                  <a:pt x="0" y="0"/>
                </a:moveTo>
                <a:lnTo>
                  <a:pt x="0" y="1904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858505" y="31"/>
            <a:ext cx="0" cy="190500"/>
          </a:xfrm>
          <a:custGeom>
            <a:avLst/>
            <a:gdLst/>
            <a:ahLst/>
            <a:cxnLst/>
            <a:rect l="l" t="t" r="r" b="b"/>
            <a:pathLst>
              <a:path w="0" h="190500">
                <a:moveTo>
                  <a:pt x="0" y="19049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858505" y="11098530"/>
            <a:ext cx="0" cy="190500"/>
          </a:xfrm>
          <a:custGeom>
            <a:avLst/>
            <a:gdLst/>
            <a:ahLst/>
            <a:cxnLst/>
            <a:rect l="l" t="t" r="r" b="b"/>
            <a:pathLst>
              <a:path w="0" h="190500">
                <a:moveTo>
                  <a:pt x="0" y="0"/>
                </a:moveTo>
                <a:lnTo>
                  <a:pt x="0" y="1904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6394704"/>
            <a:ext cx="107989" cy="2239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0500" y="218426"/>
            <a:ext cx="108585" cy="2656205"/>
          </a:xfrm>
          <a:custGeom>
            <a:avLst/>
            <a:gdLst/>
            <a:ahLst/>
            <a:cxnLst/>
            <a:rect l="l" t="t" r="r" b="b"/>
            <a:pathLst>
              <a:path w="108585" h="2656205">
                <a:moveTo>
                  <a:pt x="0" y="2656142"/>
                </a:moveTo>
                <a:lnTo>
                  <a:pt x="107989" y="2656142"/>
                </a:lnTo>
                <a:lnTo>
                  <a:pt x="107989" y="0"/>
                </a:lnTo>
                <a:lnTo>
                  <a:pt x="0" y="0"/>
                </a:lnTo>
                <a:lnTo>
                  <a:pt x="0" y="2656142"/>
                </a:lnTo>
                <a:close/>
              </a:path>
            </a:pathLst>
          </a:custGeom>
          <a:solidFill>
            <a:srgbClr val="314F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23913" y="6394585"/>
            <a:ext cx="3821155" cy="2239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98561" y="219334"/>
            <a:ext cx="7657124" cy="30826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30656" y="6387169"/>
            <a:ext cx="2547620" cy="289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80">
                <a:solidFill>
                  <a:srgbClr val="404042"/>
                </a:solidFill>
                <a:latin typeface="Arial"/>
                <a:cs typeface="Arial"/>
              </a:rPr>
              <a:t>Sheet </a:t>
            </a:r>
            <a:r>
              <a:rPr dirty="0" sz="1800" spc="110">
                <a:solidFill>
                  <a:srgbClr val="404042"/>
                </a:solidFill>
                <a:latin typeface="Arial"/>
                <a:cs typeface="Arial"/>
              </a:rPr>
              <a:t>Metal</a:t>
            </a:r>
            <a:r>
              <a:rPr dirty="0" sz="1800" spc="-15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1800" spc="145">
                <a:solidFill>
                  <a:srgbClr val="404042"/>
                </a:solidFill>
                <a:latin typeface="Arial"/>
                <a:cs typeface="Arial"/>
              </a:rPr>
              <a:t>Stamping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0656" y="6890815"/>
            <a:ext cx="2760980" cy="1262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27635">
              <a:lnSpc>
                <a:spcPct val="146300"/>
              </a:lnSpc>
            </a:pPr>
            <a:r>
              <a:rPr dirty="0" sz="800" spc="5">
                <a:solidFill>
                  <a:srgbClr val="404042"/>
                </a:solidFill>
                <a:latin typeface="Arial"/>
                <a:cs typeface="Arial"/>
              </a:rPr>
              <a:t>The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Sheet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50">
                <a:solidFill>
                  <a:srgbClr val="404042"/>
                </a:solidFill>
                <a:latin typeface="Arial"/>
                <a:cs typeface="Arial"/>
              </a:rPr>
              <a:t>Metal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60">
                <a:solidFill>
                  <a:srgbClr val="404042"/>
                </a:solidFill>
                <a:latin typeface="Arial"/>
                <a:cs typeface="Arial"/>
              </a:rPr>
              <a:t>Stamping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30">
                <a:solidFill>
                  <a:srgbClr val="404042"/>
                </a:solidFill>
                <a:latin typeface="Arial"/>
                <a:cs typeface="Arial"/>
              </a:rPr>
              <a:t>Division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404042"/>
                </a:solidFill>
                <a:latin typeface="Arial"/>
                <a:cs typeface="Arial"/>
              </a:rPr>
              <a:t>is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70">
                <a:solidFill>
                  <a:srgbClr val="404042"/>
                </a:solidFill>
                <a:latin typeface="Arial"/>
                <a:cs typeface="Arial"/>
              </a:rPr>
              <a:t>equipped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80">
                <a:solidFill>
                  <a:srgbClr val="404042"/>
                </a:solidFill>
                <a:latin typeface="Arial"/>
                <a:cs typeface="Arial"/>
              </a:rPr>
              <a:t>with 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in-house </a:t>
            </a:r>
            <a:r>
              <a:rPr dirty="0" sz="800" spc="10">
                <a:solidFill>
                  <a:srgbClr val="404042"/>
                </a:solidFill>
                <a:latin typeface="Arial"/>
                <a:cs typeface="Arial"/>
              </a:rPr>
              <a:t>Tool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Room, 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Press </a:t>
            </a:r>
            <a:r>
              <a:rPr dirty="0" sz="800" spc="25">
                <a:solidFill>
                  <a:srgbClr val="404042"/>
                </a:solidFill>
                <a:latin typeface="Arial"/>
                <a:cs typeface="Arial"/>
              </a:rPr>
              <a:t>Shop, </a:t>
            </a:r>
            <a:r>
              <a:rPr dirty="0" sz="800" spc="45">
                <a:solidFill>
                  <a:srgbClr val="404042"/>
                </a:solidFill>
                <a:latin typeface="Arial"/>
                <a:cs typeface="Arial"/>
              </a:rPr>
              <a:t>Weld Shop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and  </a:t>
            </a:r>
            <a:r>
              <a:rPr dirty="0" sz="800" spc="20">
                <a:solidFill>
                  <a:srgbClr val="404042"/>
                </a:solidFill>
                <a:latin typeface="Arial"/>
                <a:cs typeface="Arial"/>
              </a:rPr>
              <a:t>Surface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50">
                <a:solidFill>
                  <a:srgbClr val="404042"/>
                </a:solidFill>
                <a:latin typeface="Arial"/>
                <a:cs typeface="Arial"/>
              </a:rPr>
              <a:t>Treatment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45">
                <a:solidFill>
                  <a:srgbClr val="404042"/>
                </a:solidFill>
                <a:latin typeface="Arial"/>
                <a:cs typeface="Arial"/>
              </a:rPr>
              <a:t>Plant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to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55">
                <a:solidFill>
                  <a:srgbClr val="404042"/>
                </a:solidFill>
                <a:latin typeface="Arial"/>
                <a:cs typeface="Arial"/>
              </a:rPr>
              <a:t>manufacture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and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45">
                <a:solidFill>
                  <a:srgbClr val="404042"/>
                </a:solidFill>
                <a:latin typeface="Arial"/>
                <a:cs typeface="Arial"/>
              </a:rPr>
              <a:t>supply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46300"/>
              </a:lnSpc>
            </a:pPr>
            <a:r>
              <a:rPr dirty="0" sz="800" spc="45">
                <a:solidFill>
                  <a:srgbClr val="404042"/>
                </a:solidFill>
                <a:latin typeface="Arial"/>
                <a:cs typeface="Arial"/>
              </a:rPr>
              <a:t>ready-to-ﬁt</a:t>
            </a:r>
            <a:r>
              <a:rPr dirty="0" sz="80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sheet</a:t>
            </a:r>
            <a:r>
              <a:rPr dirty="0" sz="80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70">
                <a:solidFill>
                  <a:srgbClr val="404042"/>
                </a:solidFill>
                <a:latin typeface="Arial"/>
                <a:cs typeface="Arial"/>
              </a:rPr>
              <a:t>metal</a:t>
            </a:r>
            <a:r>
              <a:rPr dirty="0" sz="80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60">
                <a:solidFill>
                  <a:srgbClr val="404042"/>
                </a:solidFill>
                <a:latin typeface="Arial"/>
                <a:cs typeface="Arial"/>
              </a:rPr>
              <a:t>components</a:t>
            </a:r>
            <a:r>
              <a:rPr dirty="0" sz="80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as</a:t>
            </a:r>
            <a:r>
              <a:rPr dirty="0" sz="80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50">
                <a:solidFill>
                  <a:srgbClr val="404042"/>
                </a:solidFill>
                <a:latin typeface="Arial"/>
                <a:cs typeface="Arial"/>
              </a:rPr>
              <a:t>per</a:t>
            </a:r>
            <a:r>
              <a:rPr dirty="0" sz="80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customers’  </a:t>
            </a:r>
            <a:r>
              <a:rPr dirty="0" sz="800" spc="30">
                <a:solidFill>
                  <a:srgbClr val="404042"/>
                </a:solidFill>
                <a:latin typeface="Arial"/>
                <a:cs typeface="Arial"/>
              </a:rPr>
              <a:t>speciﬁcations. </a:t>
            </a:r>
            <a:r>
              <a:rPr dirty="0" sz="800" spc="5">
                <a:solidFill>
                  <a:srgbClr val="404042"/>
                </a:solidFill>
                <a:latin typeface="Arial"/>
                <a:cs typeface="Arial"/>
              </a:rPr>
              <a:t>The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facility </a:t>
            </a:r>
            <a:r>
              <a:rPr dirty="0" sz="800" spc="20">
                <a:solidFill>
                  <a:srgbClr val="404042"/>
                </a:solidFill>
                <a:latin typeface="Arial"/>
                <a:cs typeface="Arial"/>
              </a:rPr>
              <a:t>has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the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capacity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to </a:t>
            </a:r>
            <a:r>
              <a:rPr dirty="0" sz="800" spc="45">
                <a:solidFill>
                  <a:srgbClr val="404042"/>
                </a:solidFill>
                <a:latin typeface="Arial"/>
                <a:cs typeface="Arial"/>
              </a:rPr>
              <a:t>Draw </a:t>
            </a:r>
            <a:r>
              <a:rPr dirty="0" sz="800" spc="30">
                <a:solidFill>
                  <a:srgbClr val="404042"/>
                </a:solidFill>
                <a:latin typeface="Arial"/>
                <a:cs typeface="Arial"/>
              </a:rPr>
              <a:t>0.8  </a:t>
            </a:r>
            <a:r>
              <a:rPr dirty="0" sz="800" spc="170">
                <a:solidFill>
                  <a:srgbClr val="404042"/>
                </a:solidFill>
                <a:latin typeface="Arial"/>
                <a:cs typeface="Arial"/>
              </a:rPr>
              <a:t>mm </a:t>
            </a:r>
            <a:r>
              <a:rPr dirty="0" sz="800" spc="20">
                <a:solidFill>
                  <a:srgbClr val="404042"/>
                </a:solidFill>
                <a:latin typeface="Arial"/>
                <a:cs typeface="Arial"/>
              </a:rPr>
              <a:t>- 2 </a:t>
            </a:r>
            <a:r>
              <a:rPr dirty="0" sz="800" spc="170">
                <a:solidFill>
                  <a:srgbClr val="404042"/>
                </a:solidFill>
                <a:latin typeface="Arial"/>
                <a:cs typeface="Arial"/>
              </a:rPr>
              <a:t>mm </a:t>
            </a:r>
            <a:r>
              <a:rPr dirty="0" sz="800" spc="60">
                <a:solidFill>
                  <a:srgbClr val="404042"/>
                </a:solidFill>
                <a:latin typeface="Arial"/>
                <a:cs typeface="Arial"/>
              </a:rPr>
              <a:t>thick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sheet </a:t>
            </a:r>
            <a:r>
              <a:rPr dirty="0" sz="800" spc="75">
                <a:solidFill>
                  <a:srgbClr val="404042"/>
                </a:solidFill>
                <a:latin typeface="Arial"/>
                <a:cs typeface="Arial"/>
              </a:rPr>
              <a:t>upto </a:t>
            </a:r>
            <a:r>
              <a:rPr dirty="0" sz="800" spc="110">
                <a:solidFill>
                  <a:srgbClr val="404042"/>
                </a:solidFill>
                <a:latin typeface="Arial"/>
                <a:cs typeface="Arial"/>
              </a:rPr>
              <a:t>200mm </a:t>
            </a:r>
            <a:r>
              <a:rPr dirty="0" sz="800" spc="80">
                <a:solidFill>
                  <a:srgbClr val="404042"/>
                </a:solidFill>
                <a:latin typeface="Arial"/>
                <a:cs typeface="Arial"/>
              </a:rPr>
              <a:t>depth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and  </a:t>
            </a:r>
            <a:r>
              <a:rPr dirty="0" sz="800" spc="60">
                <a:solidFill>
                  <a:srgbClr val="404042"/>
                </a:solidFill>
                <a:latin typeface="Arial"/>
                <a:cs typeface="Arial"/>
              </a:rPr>
              <a:t>Bending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75">
                <a:solidFill>
                  <a:srgbClr val="404042"/>
                </a:solidFill>
                <a:latin typeface="Arial"/>
                <a:cs typeface="Arial"/>
              </a:rPr>
              <a:t>upto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-25">
                <a:solidFill>
                  <a:srgbClr val="404042"/>
                </a:solidFill>
                <a:latin typeface="Arial"/>
                <a:cs typeface="Arial"/>
              </a:rPr>
              <a:t>10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170">
                <a:solidFill>
                  <a:srgbClr val="404042"/>
                </a:solidFill>
                <a:latin typeface="Arial"/>
                <a:cs typeface="Arial"/>
              </a:rPr>
              <a:t>mm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60">
                <a:solidFill>
                  <a:srgbClr val="404042"/>
                </a:solidFill>
                <a:latin typeface="Arial"/>
                <a:cs typeface="Arial"/>
              </a:rPr>
              <a:t>thick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sheet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20">
                <a:solidFill>
                  <a:srgbClr val="404042"/>
                </a:solidFill>
                <a:latin typeface="Arial"/>
                <a:cs typeface="Arial"/>
              </a:rPr>
              <a:t>respectively.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86138" y="9083394"/>
            <a:ext cx="1936750" cy="289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90">
                <a:solidFill>
                  <a:srgbClr val="404042"/>
                </a:solidFill>
                <a:latin typeface="Arial"/>
                <a:cs typeface="Arial"/>
              </a:rPr>
              <a:t>Fabrication</a:t>
            </a:r>
            <a:r>
              <a:rPr dirty="0" sz="1800" spc="-8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1800" spc="105">
                <a:solidFill>
                  <a:srgbClr val="404042"/>
                </a:solidFill>
                <a:latin typeface="Arial"/>
                <a:cs typeface="Arial"/>
              </a:rPr>
              <a:t>Shop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86138" y="9587041"/>
            <a:ext cx="2643505" cy="549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46300"/>
              </a:lnSpc>
            </a:pPr>
            <a:r>
              <a:rPr dirty="0" sz="800" spc="5">
                <a:solidFill>
                  <a:srgbClr val="404042"/>
                </a:solidFill>
                <a:latin typeface="Arial"/>
                <a:cs typeface="Arial"/>
              </a:rPr>
              <a:t>The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Fabrication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45">
                <a:solidFill>
                  <a:srgbClr val="404042"/>
                </a:solidFill>
                <a:latin typeface="Arial"/>
                <a:cs typeface="Arial"/>
              </a:rPr>
              <a:t>Shop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20">
                <a:solidFill>
                  <a:srgbClr val="404042"/>
                </a:solidFill>
                <a:latin typeface="Arial"/>
                <a:cs typeface="Arial"/>
              </a:rPr>
              <a:t>consists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of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55">
                <a:solidFill>
                  <a:srgbClr val="404042"/>
                </a:solidFill>
                <a:latin typeface="Arial"/>
                <a:cs typeface="Arial"/>
              </a:rPr>
              <a:t>Mig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-15">
                <a:solidFill>
                  <a:srgbClr val="404042"/>
                </a:solidFill>
                <a:latin typeface="Arial"/>
                <a:cs typeface="Arial"/>
              </a:rPr>
              <a:t>&amp;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45">
                <a:solidFill>
                  <a:srgbClr val="404042"/>
                </a:solidFill>
                <a:latin typeface="Arial"/>
                <a:cs typeface="Arial"/>
              </a:rPr>
              <a:t>Spot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50">
                <a:solidFill>
                  <a:srgbClr val="404042"/>
                </a:solidFill>
                <a:latin typeface="Arial"/>
                <a:cs typeface="Arial"/>
              </a:rPr>
              <a:t>Welding 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Machines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to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45">
                <a:solidFill>
                  <a:srgbClr val="404042"/>
                </a:solidFill>
                <a:latin typeface="Arial"/>
                <a:cs typeface="Arial"/>
              </a:rPr>
              <a:t>provide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45">
                <a:solidFill>
                  <a:srgbClr val="404042"/>
                </a:solidFill>
                <a:latin typeface="Arial"/>
                <a:cs typeface="Arial"/>
              </a:rPr>
              <a:t>ready-to-ﬁt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30">
                <a:solidFill>
                  <a:srgbClr val="404042"/>
                </a:solidFill>
                <a:latin typeface="Arial"/>
                <a:cs typeface="Arial"/>
              </a:rPr>
              <a:t>assemblies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to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60">
                <a:solidFill>
                  <a:srgbClr val="404042"/>
                </a:solidFill>
                <a:latin typeface="Arial"/>
                <a:cs typeface="Arial"/>
              </a:rPr>
              <a:t>major  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OEMs.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8584" y="2020995"/>
            <a:ext cx="4200525" cy="1408430"/>
          </a:xfrm>
          <a:custGeom>
            <a:avLst/>
            <a:gdLst/>
            <a:ahLst/>
            <a:cxnLst/>
            <a:rect l="l" t="t" r="r" b="b"/>
            <a:pathLst>
              <a:path w="4200525" h="1408429">
                <a:moveTo>
                  <a:pt x="0" y="1408401"/>
                </a:moveTo>
                <a:lnTo>
                  <a:pt x="4200235" y="1408401"/>
                </a:lnTo>
                <a:lnTo>
                  <a:pt x="4200235" y="0"/>
                </a:lnTo>
                <a:lnTo>
                  <a:pt x="0" y="0"/>
                </a:lnTo>
                <a:lnTo>
                  <a:pt x="0" y="14084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486138" y="3536215"/>
            <a:ext cx="2459355" cy="626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1400"/>
              </a:lnSpc>
            </a:pPr>
            <a:r>
              <a:rPr dirty="0" sz="1800" spc="105">
                <a:solidFill>
                  <a:srgbClr val="404042"/>
                </a:solidFill>
                <a:latin typeface="Arial"/>
                <a:cs typeface="Arial"/>
              </a:rPr>
              <a:t>Engineering </a:t>
            </a:r>
            <a:r>
              <a:rPr dirty="0" sz="1800" spc="-30">
                <a:solidFill>
                  <a:srgbClr val="404042"/>
                </a:solidFill>
                <a:latin typeface="Arial"/>
                <a:cs typeface="Arial"/>
              </a:rPr>
              <a:t>&amp; </a:t>
            </a:r>
            <a:r>
              <a:rPr dirty="0" sz="1800" spc="140">
                <a:solidFill>
                  <a:srgbClr val="404042"/>
                </a:solidFill>
                <a:latin typeface="Arial"/>
                <a:cs typeface="Arial"/>
              </a:rPr>
              <a:t>New  </a:t>
            </a:r>
            <a:r>
              <a:rPr dirty="0" sz="1800" spc="120">
                <a:solidFill>
                  <a:srgbClr val="404042"/>
                </a:solidFill>
                <a:latin typeface="Arial"/>
                <a:cs typeface="Arial"/>
              </a:rPr>
              <a:t>ProductD</a:t>
            </a:r>
            <a:r>
              <a:rPr dirty="0" sz="1800" spc="90">
                <a:solidFill>
                  <a:srgbClr val="404042"/>
                </a:solidFill>
                <a:latin typeface="Arial"/>
                <a:cs typeface="Arial"/>
              </a:rPr>
              <a:t>e</a:t>
            </a:r>
            <a:r>
              <a:rPr dirty="0" sz="1800" spc="-40">
                <a:solidFill>
                  <a:srgbClr val="404042"/>
                </a:solidFill>
                <a:latin typeface="Arial"/>
                <a:cs typeface="Arial"/>
              </a:rPr>
              <a:t>v</a:t>
            </a:r>
            <a:r>
              <a:rPr dirty="0" sz="1800" spc="165">
                <a:solidFill>
                  <a:srgbClr val="404042"/>
                </a:solidFill>
                <a:latin typeface="Arial"/>
                <a:cs typeface="Arial"/>
              </a:rPr>
              <a:t>elopment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86138" y="4376849"/>
            <a:ext cx="2769870" cy="1619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46300"/>
              </a:lnSpc>
            </a:pP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This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division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404042"/>
                </a:solidFill>
                <a:latin typeface="Arial"/>
                <a:cs typeface="Arial"/>
              </a:rPr>
              <a:t>is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70">
                <a:solidFill>
                  <a:srgbClr val="404042"/>
                </a:solidFill>
                <a:latin typeface="Arial"/>
                <a:cs typeface="Arial"/>
              </a:rPr>
              <a:t>equipped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80">
                <a:solidFill>
                  <a:srgbClr val="404042"/>
                </a:solidFill>
                <a:latin typeface="Arial"/>
                <a:cs typeface="Arial"/>
              </a:rPr>
              <a:t>with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latest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software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to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45">
                <a:solidFill>
                  <a:srgbClr val="404042"/>
                </a:solidFill>
                <a:latin typeface="Arial"/>
                <a:cs typeface="Arial"/>
              </a:rPr>
              <a:t>design 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and</a:t>
            </a:r>
            <a:r>
              <a:rPr dirty="0" sz="80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test</a:t>
            </a:r>
            <a:r>
              <a:rPr dirty="0" sz="80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55">
                <a:solidFill>
                  <a:srgbClr val="404042"/>
                </a:solidFill>
                <a:latin typeface="Arial"/>
                <a:cs typeface="Arial"/>
              </a:rPr>
              <a:t>prototype</a:t>
            </a:r>
            <a:r>
              <a:rPr dirty="0" sz="80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60">
                <a:solidFill>
                  <a:srgbClr val="404042"/>
                </a:solidFill>
                <a:latin typeface="Arial"/>
                <a:cs typeface="Arial"/>
              </a:rPr>
              <a:t>components</a:t>
            </a:r>
            <a:r>
              <a:rPr dirty="0" sz="80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80">
                <a:solidFill>
                  <a:srgbClr val="404042"/>
                </a:solidFill>
                <a:latin typeface="Arial"/>
                <a:cs typeface="Arial"/>
              </a:rPr>
              <a:t>with</a:t>
            </a:r>
            <a:r>
              <a:rPr dirty="0" sz="80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30">
                <a:solidFill>
                  <a:srgbClr val="404042"/>
                </a:solidFill>
                <a:latin typeface="Arial"/>
                <a:cs typeface="Arial"/>
              </a:rPr>
              <a:t>focus</a:t>
            </a:r>
            <a:r>
              <a:rPr dirty="0" sz="80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on</a:t>
            </a:r>
            <a:r>
              <a:rPr dirty="0" sz="80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ultimate 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applications. </a:t>
            </a:r>
            <a:r>
              <a:rPr dirty="0" sz="800">
                <a:solidFill>
                  <a:srgbClr val="404042"/>
                </a:solidFill>
                <a:latin typeface="Arial"/>
                <a:cs typeface="Arial"/>
              </a:rPr>
              <a:t>As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the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livewire </a:t>
            </a:r>
            <a:r>
              <a:rPr dirty="0" sz="800" spc="55">
                <a:solidFill>
                  <a:srgbClr val="404042"/>
                </a:solidFill>
                <a:latin typeface="Arial"/>
                <a:cs typeface="Arial"/>
              </a:rPr>
              <a:t>link </a:t>
            </a:r>
            <a:r>
              <a:rPr dirty="0" sz="800" spc="60">
                <a:solidFill>
                  <a:srgbClr val="404042"/>
                </a:solidFill>
                <a:latin typeface="Arial"/>
                <a:cs typeface="Arial"/>
              </a:rPr>
              <a:t>between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the </a:t>
            </a:r>
            <a:r>
              <a:rPr dirty="0" sz="800" spc="45">
                <a:solidFill>
                  <a:srgbClr val="404042"/>
                </a:solidFill>
                <a:latin typeface="Arial"/>
                <a:cs typeface="Arial"/>
              </a:rPr>
              <a:t>design 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and production </a:t>
            </a:r>
            <a:r>
              <a:rPr dirty="0" sz="800" spc="5">
                <a:solidFill>
                  <a:srgbClr val="404042"/>
                </a:solidFill>
                <a:latin typeface="Arial"/>
                <a:cs typeface="Arial"/>
              </a:rPr>
              <a:t>stages,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the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engineers </a:t>
            </a:r>
            <a:r>
              <a:rPr dirty="0" sz="800" spc="50">
                <a:solidFill>
                  <a:srgbClr val="404042"/>
                </a:solidFill>
                <a:latin typeface="Arial"/>
                <a:cs typeface="Arial"/>
              </a:rPr>
              <a:t>at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the </a:t>
            </a:r>
            <a:r>
              <a:rPr dirty="0" sz="800" spc="60">
                <a:solidFill>
                  <a:srgbClr val="404042"/>
                </a:solidFill>
                <a:latin typeface="Arial"/>
                <a:cs typeface="Arial"/>
              </a:rPr>
              <a:t>company  </a:t>
            </a:r>
            <a:r>
              <a:rPr dirty="0" sz="800" spc="15">
                <a:solidFill>
                  <a:srgbClr val="404042"/>
                </a:solidFill>
                <a:latin typeface="Arial"/>
                <a:cs typeface="Arial"/>
              </a:rPr>
              <a:t>also </a:t>
            </a:r>
            <a:r>
              <a:rPr dirty="0" sz="800" spc="45">
                <a:solidFill>
                  <a:srgbClr val="404042"/>
                </a:solidFill>
                <a:latin typeface="Arial"/>
                <a:cs typeface="Arial"/>
              </a:rPr>
              <a:t>conceptualize </a:t>
            </a:r>
            <a:r>
              <a:rPr dirty="0" sz="800" spc="55">
                <a:solidFill>
                  <a:srgbClr val="404042"/>
                </a:solidFill>
                <a:latin typeface="Arial"/>
                <a:cs typeface="Arial"/>
              </a:rPr>
              <a:t>products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to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suit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the </a:t>
            </a:r>
            <a:r>
              <a:rPr dirty="0" sz="800" spc="30">
                <a:solidFill>
                  <a:srgbClr val="404042"/>
                </a:solidFill>
                <a:latin typeface="Arial"/>
                <a:cs typeface="Arial"/>
              </a:rPr>
              <a:t>precise 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customers’ </a:t>
            </a:r>
            <a:r>
              <a:rPr dirty="0" sz="800" spc="30">
                <a:solidFill>
                  <a:srgbClr val="404042"/>
                </a:solidFill>
                <a:latin typeface="Arial"/>
                <a:cs typeface="Arial"/>
              </a:rPr>
              <a:t>speciﬁcations. </a:t>
            </a:r>
            <a:r>
              <a:rPr dirty="0" sz="800" spc="50">
                <a:solidFill>
                  <a:srgbClr val="404042"/>
                </a:solidFill>
                <a:latin typeface="Arial"/>
                <a:cs typeface="Arial"/>
              </a:rPr>
              <a:t>It </a:t>
            </a:r>
            <a:r>
              <a:rPr dirty="0" sz="800" spc="20">
                <a:solidFill>
                  <a:srgbClr val="404042"/>
                </a:solidFill>
                <a:latin typeface="Arial"/>
                <a:cs typeface="Arial"/>
              </a:rPr>
              <a:t>has </a:t>
            </a:r>
            <a:r>
              <a:rPr dirty="0" sz="800" spc="70">
                <a:solidFill>
                  <a:srgbClr val="404042"/>
                </a:solidFill>
                <a:latin typeface="Arial"/>
                <a:cs typeface="Arial"/>
              </a:rPr>
              <a:t>updated </a:t>
            </a:r>
            <a:r>
              <a:rPr dirty="0" sz="800" spc="55">
                <a:solidFill>
                  <a:srgbClr val="404042"/>
                </a:solidFill>
                <a:latin typeface="Arial"/>
                <a:cs typeface="Arial"/>
              </a:rPr>
              <a:t>tool </a:t>
            </a:r>
            <a:r>
              <a:rPr dirty="0" sz="800" spc="75">
                <a:solidFill>
                  <a:srgbClr val="404042"/>
                </a:solidFill>
                <a:latin typeface="Arial"/>
                <a:cs typeface="Arial"/>
              </a:rPr>
              <a:t>room  </a:t>
            </a:r>
            <a:r>
              <a:rPr dirty="0" sz="800" spc="70">
                <a:solidFill>
                  <a:srgbClr val="404042"/>
                </a:solidFill>
                <a:latin typeface="Arial"/>
                <a:cs typeface="Arial"/>
              </a:rPr>
              <a:t>equipped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80">
                <a:solidFill>
                  <a:srgbClr val="404042"/>
                </a:solidFill>
                <a:latin typeface="Arial"/>
                <a:cs typeface="Arial"/>
              </a:rPr>
              <a:t>with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60">
                <a:solidFill>
                  <a:srgbClr val="404042"/>
                </a:solidFill>
                <a:latin typeface="Arial"/>
                <a:cs typeface="Arial"/>
              </a:rPr>
              <a:t>High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30">
                <a:solidFill>
                  <a:srgbClr val="404042"/>
                </a:solidFill>
                <a:latin typeface="Arial"/>
                <a:cs typeface="Arial"/>
              </a:rPr>
              <a:t>Precision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404042"/>
                </a:solidFill>
                <a:latin typeface="Arial"/>
                <a:cs typeface="Arial"/>
              </a:rPr>
              <a:t>VMCs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to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55">
                <a:solidFill>
                  <a:srgbClr val="404042"/>
                </a:solidFill>
                <a:latin typeface="Arial"/>
                <a:cs typeface="Arial"/>
              </a:rPr>
              <a:t>manufacture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all 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the </a:t>
            </a:r>
            <a:r>
              <a:rPr dirty="0" sz="800" spc="50">
                <a:solidFill>
                  <a:srgbClr val="404042"/>
                </a:solidFill>
                <a:latin typeface="Arial"/>
                <a:cs typeface="Arial"/>
              </a:rPr>
              <a:t>required </a:t>
            </a:r>
            <a:r>
              <a:rPr dirty="0" sz="800" spc="55">
                <a:solidFill>
                  <a:srgbClr val="404042"/>
                </a:solidFill>
                <a:latin typeface="Arial"/>
                <a:cs typeface="Arial"/>
              </a:rPr>
              <a:t>tooling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and </a:t>
            </a:r>
            <a:r>
              <a:rPr dirty="0" sz="800" spc="30">
                <a:solidFill>
                  <a:srgbClr val="404042"/>
                </a:solidFill>
                <a:latin typeface="Arial"/>
                <a:cs typeface="Arial"/>
              </a:rPr>
              <a:t>dies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in-house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for </a:t>
            </a:r>
            <a:r>
              <a:rPr dirty="0" sz="800" spc="25">
                <a:solidFill>
                  <a:srgbClr val="404042"/>
                </a:solidFill>
                <a:latin typeface="Arial"/>
                <a:cs typeface="Arial"/>
              </a:rPr>
              <a:t>Forging,  </a:t>
            </a:r>
            <a:r>
              <a:rPr dirty="0" sz="800" spc="55">
                <a:solidFill>
                  <a:srgbClr val="404042"/>
                </a:solidFill>
                <a:latin typeface="Arial"/>
                <a:cs typeface="Arial"/>
              </a:rPr>
              <a:t>Machined </a:t>
            </a:r>
            <a:r>
              <a:rPr dirty="0" sz="800" spc="30">
                <a:solidFill>
                  <a:srgbClr val="404042"/>
                </a:solidFill>
                <a:latin typeface="Arial"/>
                <a:cs typeface="Arial"/>
              </a:rPr>
              <a:t>Forgings </a:t>
            </a:r>
            <a:r>
              <a:rPr dirty="0" sz="800" spc="-15">
                <a:solidFill>
                  <a:srgbClr val="404042"/>
                </a:solidFill>
                <a:latin typeface="Arial"/>
                <a:cs typeface="Arial"/>
              </a:rPr>
              <a:t>&amp;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Sheet </a:t>
            </a:r>
            <a:r>
              <a:rPr dirty="0" sz="800" spc="50">
                <a:solidFill>
                  <a:srgbClr val="404042"/>
                </a:solidFill>
                <a:latin typeface="Arial"/>
                <a:cs typeface="Arial"/>
              </a:rPr>
              <a:t>Metal</a:t>
            </a:r>
            <a:r>
              <a:rPr dirty="0" sz="800" spc="-14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Stampings.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8692" y="4674681"/>
            <a:ext cx="3825240" cy="1299210"/>
          </a:xfrm>
          <a:prstGeom prst="rect">
            <a:avLst/>
          </a:prstGeom>
          <a:solidFill>
            <a:srgbClr val="314F88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663575">
              <a:lnSpc>
                <a:spcPct val="100000"/>
              </a:lnSpc>
              <a:spcBef>
                <a:spcPts val="910"/>
              </a:spcBef>
            </a:pPr>
            <a:r>
              <a:rPr dirty="0" sz="1400" spc="-55" b="1">
                <a:solidFill>
                  <a:srgbClr val="FFFFFF"/>
                </a:solidFill>
                <a:latin typeface="Verdana"/>
                <a:cs typeface="Verdana"/>
              </a:rPr>
              <a:t>Supplying</a:t>
            </a:r>
            <a:r>
              <a:rPr dirty="0" sz="1400" spc="-21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60" b="1">
                <a:solidFill>
                  <a:srgbClr val="FFFFFF"/>
                </a:solidFill>
                <a:latin typeface="Verdana"/>
                <a:cs typeface="Verdana"/>
              </a:rPr>
              <a:t>Finished</a:t>
            </a:r>
            <a:endParaRPr sz="1400">
              <a:latin typeface="Verdana"/>
              <a:cs typeface="Verdana"/>
            </a:endParaRPr>
          </a:p>
          <a:p>
            <a:pPr marL="663575" marR="752475">
              <a:lnSpc>
                <a:spcPct val="100000"/>
              </a:lnSpc>
              <a:spcBef>
                <a:spcPts val="5"/>
              </a:spcBef>
            </a:pPr>
            <a:r>
              <a:rPr dirty="0" sz="1400" spc="-70" b="1">
                <a:solidFill>
                  <a:srgbClr val="FFFFFF"/>
                </a:solidFill>
                <a:latin typeface="Verdana"/>
                <a:cs typeface="Verdana"/>
              </a:rPr>
              <a:t>Sheet </a:t>
            </a:r>
            <a:r>
              <a:rPr dirty="0" sz="1400" spc="-60" b="1">
                <a:solidFill>
                  <a:srgbClr val="FFFFFF"/>
                </a:solidFill>
                <a:latin typeface="Verdana"/>
                <a:cs typeface="Verdana"/>
              </a:rPr>
              <a:t>Metal </a:t>
            </a:r>
            <a:r>
              <a:rPr dirty="0" sz="1400" spc="-65" b="1">
                <a:solidFill>
                  <a:srgbClr val="FFFFFF"/>
                </a:solidFill>
                <a:latin typeface="Verdana"/>
                <a:cs typeface="Verdana"/>
              </a:rPr>
              <a:t>Assemblies</a:t>
            </a:r>
            <a:r>
              <a:rPr dirty="0" sz="1400" spc="-36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50" b="1">
                <a:solidFill>
                  <a:srgbClr val="FFFFFF"/>
                </a:solidFill>
                <a:latin typeface="Verdana"/>
                <a:cs typeface="Verdana"/>
              </a:rPr>
              <a:t>to  </a:t>
            </a:r>
            <a:r>
              <a:rPr dirty="0" sz="1400" spc="-85" b="1">
                <a:solidFill>
                  <a:srgbClr val="FFFFFF"/>
                </a:solidFill>
                <a:latin typeface="Verdana"/>
                <a:cs typeface="Verdana"/>
              </a:rPr>
              <a:t>New </a:t>
            </a:r>
            <a:r>
              <a:rPr dirty="0" sz="1400" spc="-55" b="1">
                <a:solidFill>
                  <a:srgbClr val="FFFFFF"/>
                </a:solidFill>
                <a:latin typeface="Verdana"/>
                <a:cs typeface="Verdana"/>
              </a:rPr>
              <a:t>Holland</a:t>
            </a:r>
            <a:r>
              <a:rPr dirty="0" sz="1400" spc="-29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85" b="1">
                <a:solidFill>
                  <a:srgbClr val="FFFFFF"/>
                </a:solidFill>
                <a:latin typeface="Verdana"/>
                <a:cs typeface="Verdana"/>
              </a:rPr>
              <a:t>Tractors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35687" y="2491313"/>
            <a:ext cx="3188226" cy="16703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99073" y="8634364"/>
            <a:ext cx="3832311" cy="24226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98489" y="6722608"/>
            <a:ext cx="0" cy="4334510"/>
          </a:xfrm>
          <a:custGeom>
            <a:avLst/>
            <a:gdLst/>
            <a:ahLst/>
            <a:cxnLst/>
            <a:rect l="l" t="t" r="r" b="b"/>
            <a:pathLst>
              <a:path w="0" h="4334509">
                <a:moveTo>
                  <a:pt x="0" y="0"/>
                </a:moveTo>
                <a:lnTo>
                  <a:pt x="0" y="4334440"/>
                </a:lnTo>
              </a:path>
            </a:pathLst>
          </a:custGeom>
          <a:ln w="3175">
            <a:solidFill>
              <a:srgbClr val="314F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98501" y="190562"/>
            <a:ext cx="0" cy="53975"/>
          </a:xfrm>
          <a:custGeom>
            <a:avLst/>
            <a:gdLst/>
            <a:ahLst/>
            <a:cxnLst/>
            <a:rect l="l" t="t" r="r" b="b"/>
            <a:pathLst>
              <a:path w="0" h="53975">
                <a:moveTo>
                  <a:pt x="0" y="53400"/>
                </a:moveTo>
                <a:lnTo>
                  <a:pt x="0" y="0"/>
                </a:lnTo>
              </a:path>
            </a:pathLst>
          </a:custGeom>
          <a:ln w="318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98501" y="11044440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09">
                <a:moveTo>
                  <a:pt x="0" y="54090"/>
                </a:moveTo>
                <a:lnTo>
                  <a:pt x="0" y="0"/>
                </a:lnTo>
              </a:path>
            </a:pathLst>
          </a:custGeom>
          <a:ln w="318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98501" y="1109853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-1587"/>
                </a:moveTo>
                <a:lnTo>
                  <a:pt x="0" y="15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858505" y="1109853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-1587"/>
                </a:moveTo>
                <a:lnTo>
                  <a:pt x="0" y="15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0" y="298521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1904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966496" y="298521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4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10990528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1904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966496" y="10990528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4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98501" y="31"/>
            <a:ext cx="0" cy="190500"/>
          </a:xfrm>
          <a:custGeom>
            <a:avLst/>
            <a:gdLst/>
            <a:ahLst/>
            <a:cxnLst/>
            <a:rect l="l" t="t" r="r" b="b"/>
            <a:pathLst>
              <a:path w="0" h="190500">
                <a:moveTo>
                  <a:pt x="0" y="19049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98501" y="11098530"/>
            <a:ext cx="0" cy="190500"/>
          </a:xfrm>
          <a:custGeom>
            <a:avLst/>
            <a:gdLst/>
            <a:ahLst/>
            <a:cxnLst/>
            <a:rect l="l" t="t" r="r" b="b"/>
            <a:pathLst>
              <a:path w="0" h="190500">
                <a:moveTo>
                  <a:pt x="0" y="0"/>
                </a:moveTo>
                <a:lnTo>
                  <a:pt x="0" y="1904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858505" y="31"/>
            <a:ext cx="0" cy="190500"/>
          </a:xfrm>
          <a:custGeom>
            <a:avLst/>
            <a:gdLst/>
            <a:ahLst/>
            <a:cxnLst/>
            <a:rect l="l" t="t" r="r" b="b"/>
            <a:pathLst>
              <a:path w="0" h="190500">
                <a:moveTo>
                  <a:pt x="0" y="19049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858505" y="11098530"/>
            <a:ext cx="0" cy="190500"/>
          </a:xfrm>
          <a:custGeom>
            <a:avLst/>
            <a:gdLst/>
            <a:ahLst/>
            <a:cxnLst/>
            <a:rect l="l" t="t" r="r" b="b"/>
            <a:pathLst>
              <a:path w="0" h="190500">
                <a:moveTo>
                  <a:pt x="0" y="0"/>
                </a:moveTo>
                <a:lnTo>
                  <a:pt x="0" y="1904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04101" y="7556242"/>
            <a:ext cx="3375507" cy="2698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47565" y="4425041"/>
            <a:ext cx="3209970" cy="27514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10280" y="4425041"/>
            <a:ext cx="3210001" cy="27514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17816" y="1695435"/>
            <a:ext cx="6308841" cy="24090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92377" y="869307"/>
            <a:ext cx="1328420" cy="745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100">
                <a:solidFill>
                  <a:srgbClr val="231F20"/>
                </a:solidFill>
                <a:latin typeface="Georgia"/>
                <a:cs typeface="Georgia"/>
              </a:rPr>
              <a:t>Products</a:t>
            </a:r>
            <a:endParaRPr sz="2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1200" spc="40" b="1">
                <a:solidFill>
                  <a:srgbClr val="231F20"/>
                </a:solidFill>
                <a:latin typeface="Arial"/>
                <a:cs typeface="Arial"/>
              </a:rPr>
              <a:t>Forging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17816" y="4347437"/>
            <a:ext cx="6309360" cy="0"/>
          </a:xfrm>
          <a:custGeom>
            <a:avLst/>
            <a:gdLst/>
            <a:ahLst/>
            <a:cxnLst/>
            <a:rect l="l" t="t" r="r" b="b"/>
            <a:pathLst>
              <a:path w="6309359" h="0">
                <a:moveTo>
                  <a:pt x="0" y="0"/>
                </a:moveTo>
                <a:lnTo>
                  <a:pt x="6308841" y="0"/>
                </a:lnTo>
              </a:path>
            </a:pathLst>
          </a:custGeom>
          <a:ln w="23502">
            <a:solidFill>
              <a:srgbClr val="DDB06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17816" y="7238575"/>
            <a:ext cx="2935605" cy="0"/>
          </a:xfrm>
          <a:custGeom>
            <a:avLst/>
            <a:gdLst/>
            <a:ahLst/>
            <a:cxnLst/>
            <a:rect l="l" t="t" r="r" b="b"/>
            <a:pathLst>
              <a:path w="2935604" h="0">
                <a:moveTo>
                  <a:pt x="0" y="0"/>
                </a:moveTo>
                <a:lnTo>
                  <a:pt x="2935449" y="0"/>
                </a:lnTo>
              </a:path>
            </a:pathLst>
          </a:custGeom>
          <a:ln w="23467">
            <a:solidFill>
              <a:srgbClr val="DDB06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84847" y="7238575"/>
            <a:ext cx="2935605" cy="0"/>
          </a:xfrm>
          <a:custGeom>
            <a:avLst/>
            <a:gdLst/>
            <a:ahLst/>
            <a:cxnLst/>
            <a:rect l="l" t="t" r="r" b="b"/>
            <a:pathLst>
              <a:path w="2935604" h="0">
                <a:moveTo>
                  <a:pt x="0" y="0"/>
                </a:moveTo>
                <a:lnTo>
                  <a:pt x="2935449" y="0"/>
                </a:lnTo>
              </a:path>
            </a:pathLst>
          </a:custGeom>
          <a:ln w="23467">
            <a:solidFill>
              <a:srgbClr val="DDB06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05118" y="4096595"/>
            <a:ext cx="971550" cy="135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10">
                <a:solidFill>
                  <a:srgbClr val="404042"/>
                </a:solidFill>
                <a:latin typeface="Verdana"/>
                <a:cs typeface="Verdana"/>
              </a:rPr>
              <a:t>Passenger</a:t>
            </a:r>
            <a:r>
              <a:rPr dirty="0" sz="800" spc="-145">
                <a:solidFill>
                  <a:srgbClr val="404042"/>
                </a:solidFill>
                <a:latin typeface="Verdana"/>
                <a:cs typeface="Verdana"/>
              </a:rPr>
              <a:t> </a:t>
            </a:r>
            <a:r>
              <a:rPr dirty="0" sz="800" spc="-10">
                <a:solidFill>
                  <a:srgbClr val="404042"/>
                </a:solidFill>
                <a:latin typeface="Verdana"/>
                <a:cs typeface="Verdana"/>
              </a:rPr>
              <a:t>Vehicles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5118" y="6977554"/>
            <a:ext cx="1244600" cy="135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20">
                <a:solidFill>
                  <a:srgbClr val="404042"/>
                </a:solidFill>
                <a:latin typeface="Verdana"/>
                <a:cs typeface="Verdana"/>
              </a:rPr>
              <a:t>Two</a:t>
            </a:r>
            <a:r>
              <a:rPr dirty="0" sz="800" spc="-90">
                <a:solidFill>
                  <a:srgbClr val="404042"/>
                </a:solidFill>
                <a:latin typeface="Verdana"/>
                <a:cs typeface="Verdana"/>
              </a:rPr>
              <a:t> </a:t>
            </a:r>
            <a:r>
              <a:rPr dirty="0" sz="800" spc="15">
                <a:solidFill>
                  <a:srgbClr val="404042"/>
                </a:solidFill>
                <a:latin typeface="Verdana"/>
                <a:cs typeface="Verdana"/>
              </a:rPr>
              <a:t>and</a:t>
            </a:r>
            <a:r>
              <a:rPr dirty="0" sz="800" spc="-90">
                <a:solidFill>
                  <a:srgbClr val="404042"/>
                </a:solidFill>
                <a:latin typeface="Verdana"/>
                <a:cs typeface="Verdana"/>
              </a:rPr>
              <a:t> </a:t>
            </a:r>
            <a:r>
              <a:rPr dirty="0" sz="800" spc="-25">
                <a:solidFill>
                  <a:srgbClr val="404042"/>
                </a:solidFill>
                <a:latin typeface="Verdana"/>
                <a:cs typeface="Verdana"/>
              </a:rPr>
              <a:t>Three</a:t>
            </a:r>
            <a:r>
              <a:rPr dirty="0" sz="800" spc="-90">
                <a:solidFill>
                  <a:srgbClr val="404042"/>
                </a:solidFill>
                <a:latin typeface="Verdana"/>
                <a:cs typeface="Verdana"/>
              </a:rPr>
              <a:t> </a:t>
            </a:r>
            <a:r>
              <a:rPr dirty="0" sz="800" spc="-10">
                <a:solidFill>
                  <a:srgbClr val="404042"/>
                </a:solidFill>
                <a:latin typeface="Verdana"/>
                <a:cs typeface="Verdana"/>
              </a:rPr>
              <a:t>Wheelers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43702" y="7623191"/>
            <a:ext cx="3263764" cy="26368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17816" y="10349229"/>
            <a:ext cx="2935605" cy="0"/>
          </a:xfrm>
          <a:custGeom>
            <a:avLst/>
            <a:gdLst/>
            <a:ahLst/>
            <a:cxnLst/>
            <a:rect l="l" t="t" r="r" b="b"/>
            <a:pathLst>
              <a:path w="2935604" h="0">
                <a:moveTo>
                  <a:pt x="0" y="0"/>
                </a:moveTo>
                <a:lnTo>
                  <a:pt x="2935449" y="0"/>
                </a:lnTo>
              </a:path>
            </a:pathLst>
          </a:custGeom>
          <a:ln w="23467">
            <a:solidFill>
              <a:srgbClr val="DDB06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84847" y="10349229"/>
            <a:ext cx="2935605" cy="0"/>
          </a:xfrm>
          <a:custGeom>
            <a:avLst/>
            <a:gdLst/>
            <a:ahLst/>
            <a:cxnLst/>
            <a:rect l="l" t="t" r="r" b="b"/>
            <a:pathLst>
              <a:path w="2935604" h="0">
                <a:moveTo>
                  <a:pt x="0" y="0"/>
                </a:moveTo>
                <a:lnTo>
                  <a:pt x="2935449" y="0"/>
                </a:lnTo>
              </a:path>
            </a:pathLst>
          </a:custGeom>
          <a:ln w="23467">
            <a:solidFill>
              <a:srgbClr val="DDB06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905118" y="10088160"/>
            <a:ext cx="697230" cy="135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404042"/>
                </a:solidFill>
                <a:latin typeface="Verdana"/>
                <a:cs typeface="Verdana"/>
              </a:rPr>
              <a:t>Agro </a:t>
            </a:r>
            <a:r>
              <a:rPr dirty="0" sz="800" spc="-75">
                <a:solidFill>
                  <a:srgbClr val="404042"/>
                </a:solidFill>
                <a:latin typeface="Verdana"/>
                <a:cs typeface="Verdana"/>
              </a:rPr>
              <a:t>-</a:t>
            </a:r>
            <a:r>
              <a:rPr dirty="0" sz="800" spc="-195">
                <a:solidFill>
                  <a:srgbClr val="404042"/>
                </a:solidFill>
                <a:latin typeface="Verdana"/>
                <a:cs typeface="Verdana"/>
              </a:rPr>
              <a:t> </a:t>
            </a:r>
            <a:r>
              <a:rPr dirty="0" sz="800" spc="-30">
                <a:solidFill>
                  <a:srgbClr val="404042"/>
                </a:solidFill>
                <a:latin typeface="Verdana"/>
                <a:cs typeface="Verdana"/>
              </a:rPr>
              <a:t>Tractor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65744" y="10088160"/>
            <a:ext cx="1037590" cy="135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25">
                <a:solidFill>
                  <a:srgbClr val="404042"/>
                </a:solidFill>
                <a:latin typeface="Verdana"/>
                <a:cs typeface="Verdana"/>
              </a:rPr>
              <a:t>Various</a:t>
            </a:r>
            <a:r>
              <a:rPr dirty="0" sz="800" spc="-130">
                <a:solidFill>
                  <a:srgbClr val="404042"/>
                </a:solidFill>
                <a:latin typeface="Verdana"/>
                <a:cs typeface="Verdana"/>
              </a:rPr>
              <a:t> </a:t>
            </a:r>
            <a:r>
              <a:rPr dirty="0" sz="800" spc="5">
                <a:solidFill>
                  <a:srgbClr val="404042"/>
                </a:solidFill>
                <a:latin typeface="Verdana"/>
                <a:cs typeface="Verdana"/>
              </a:rPr>
              <a:t>Applications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65744" y="6977521"/>
            <a:ext cx="1076960" cy="135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5">
                <a:solidFill>
                  <a:srgbClr val="404042"/>
                </a:solidFill>
                <a:latin typeface="Verdana"/>
                <a:cs typeface="Verdana"/>
              </a:rPr>
              <a:t>Commercial</a:t>
            </a:r>
            <a:r>
              <a:rPr dirty="0" sz="800" spc="-114">
                <a:solidFill>
                  <a:srgbClr val="404042"/>
                </a:solidFill>
                <a:latin typeface="Verdana"/>
                <a:cs typeface="Verdana"/>
              </a:rPr>
              <a:t> </a:t>
            </a:r>
            <a:r>
              <a:rPr dirty="0" sz="800" spc="-10">
                <a:solidFill>
                  <a:srgbClr val="404042"/>
                </a:solidFill>
                <a:latin typeface="Verdana"/>
                <a:cs typeface="Verdana"/>
              </a:rPr>
              <a:t>Vehicles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5118" y="7465311"/>
            <a:ext cx="1297305" cy="196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65" b="1">
                <a:solidFill>
                  <a:srgbClr val="231F20"/>
                </a:solidFill>
                <a:latin typeface="Arial"/>
                <a:cs typeface="Arial"/>
              </a:rPr>
              <a:t>Other</a:t>
            </a:r>
            <a:r>
              <a:rPr dirty="0" sz="1200" spc="-1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45" b="1">
                <a:solidFill>
                  <a:srgbClr val="231F20"/>
                </a:solidFill>
                <a:latin typeface="Arial"/>
                <a:cs typeface="Arial"/>
              </a:rPr>
              <a:t>Industries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858505" y="190562"/>
            <a:ext cx="0" cy="53975"/>
          </a:xfrm>
          <a:custGeom>
            <a:avLst/>
            <a:gdLst/>
            <a:ahLst/>
            <a:cxnLst/>
            <a:rect l="l" t="t" r="r" b="b"/>
            <a:pathLst>
              <a:path w="0" h="53975">
                <a:moveTo>
                  <a:pt x="0" y="53400"/>
                </a:moveTo>
                <a:lnTo>
                  <a:pt x="0" y="0"/>
                </a:lnTo>
              </a:path>
            </a:pathLst>
          </a:custGeom>
          <a:ln w="318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858505" y="11044440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09">
                <a:moveTo>
                  <a:pt x="0" y="54090"/>
                </a:moveTo>
                <a:lnTo>
                  <a:pt x="0" y="0"/>
                </a:lnTo>
              </a:path>
            </a:pathLst>
          </a:custGeom>
          <a:ln w="318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0" y="298521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1904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966496" y="298521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4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10990528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1904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966496" y="10990528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4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98501" y="31"/>
            <a:ext cx="0" cy="190500"/>
          </a:xfrm>
          <a:custGeom>
            <a:avLst/>
            <a:gdLst/>
            <a:ahLst/>
            <a:cxnLst/>
            <a:rect l="l" t="t" r="r" b="b"/>
            <a:pathLst>
              <a:path w="0" h="190500">
                <a:moveTo>
                  <a:pt x="0" y="19049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98501" y="11098530"/>
            <a:ext cx="0" cy="190500"/>
          </a:xfrm>
          <a:custGeom>
            <a:avLst/>
            <a:gdLst/>
            <a:ahLst/>
            <a:cxnLst/>
            <a:rect l="l" t="t" r="r" b="b"/>
            <a:pathLst>
              <a:path w="0" h="190500">
                <a:moveTo>
                  <a:pt x="0" y="0"/>
                </a:moveTo>
                <a:lnTo>
                  <a:pt x="0" y="1904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858505" y="31"/>
            <a:ext cx="0" cy="190500"/>
          </a:xfrm>
          <a:custGeom>
            <a:avLst/>
            <a:gdLst/>
            <a:ahLst/>
            <a:cxnLst/>
            <a:rect l="l" t="t" r="r" b="b"/>
            <a:pathLst>
              <a:path w="0" h="190500">
                <a:moveTo>
                  <a:pt x="0" y="19049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858505" y="11098530"/>
            <a:ext cx="0" cy="190500"/>
          </a:xfrm>
          <a:custGeom>
            <a:avLst/>
            <a:gdLst/>
            <a:ahLst/>
            <a:cxnLst/>
            <a:rect l="l" t="t" r="r" b="b"/>
            <a:pathLst>
              <a:path w="0" h="190500">
                <a:moveTo>
                  <a:pt x="0" y="0"/>
                </a:moveTo>
                <a:lnTo>
                  <a:pt x="0" y="1904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2449" y="1502054"/>
            <a:ext cx="6391534" cy="2739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7787" y="4096595"/>
            <a:ext cx="982344" cy="135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20">
                <a:solidFill>
                  <a:srgbClr val="404042"/>
                </a:solidFill>
                <a:latin typeface="Verdana"/>
                <a:cs typeface="Verdana"/>
              </a:rPr>
              <a:t>Machined</a:t>
            </a:r>
            <a:r>
              <a:rPr dirty="0" sz="800" spc="-140">
                <a:solidFill>
                  <a:srgbClr val="404042"/>
                </a:solidFill>
                <a:latin typeface="Verdana"/>
                <a:cs typeface="Verdana"/>
              </a:rPr>
              <a:t> </a:t>
            </a:r>
            <a:r>
              <a:rPr dirty="0" sz="800" spc="-10">
                <a:solidFill>
                  <a:srgbClr val="404042"/>
                </a:solidFill>
                <a:latin typeface="Verdana"/>
                <a:cs typeface="Verdana"/>
              </a:rPr>
              <a:t>Forgings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6847" y="7457532"/>
            <a:ext cx="6358920" cy="2738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40475" y="4995791"/>
            <a:ext cx="2995470" cy="1589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27787" y="10053240"/>
            <a:ext cx="697230" cy="135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404042"/>
                </a:solidFill>
                <a:latin typeface="Verdana"/>
                <a:cs typeface="Verdana"/>
              </a:rPr>
              <a:t>Agro </a:t>
            </a:r>
            <a:r>
              <a:rPr dirty="0" sz="800" spc="-75">
                <a:solidFill>
                  <a:srgbClr val="404042"/>
                </a:solidFill>
                <a:latin typeface="Verdana"/>
                <a:cs typeface="Verdana"/>
              </a:rPr>
              <a:t>-</a:t>
            </a:r>
            <a:r>
              <a:rPr dirty="0" sz="800" spc="-195">
                <a:solidFill>
                  <a:srgbClr val="404042"/>
                </a:solidFill>
                <a:latin typeface="Verdana"/>
                <a:cs typeface="Verdana"/>
              </a:rPr>
              <a:t> </a:t>
            </a:r>
            <a:r>
              <a:rPr dirty="0" sz="800" spc="-30">
                <a:solidFill>
                  <a:srgbClr val="404042"/>
                </a:solidFill>
                <a:latin typeface="Verdana"/>
                <a:cs typeface="Verdana"/>
              </a:rPr>
              <a:t>Tractor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15963" y="4674035"/>
            <a:ext cx="3036188" cy="23132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243975" y="6960066"/>
            <a:ext cx="1829435" cy="135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404042"/>
                </a:solidFill>
                <a:latin typeface="Verdana"/>
                <a:cs typeface="Verdana"/>
              </a:rPr>
              <a:t>Other </a:t>
            </a:r>
            <a:r>
              <a:rPr dirty="0" sz="800" spc="-20">
                <a:solidFill>
                  <a:srgbClr val="404042"/>
                </a:solidFill>
                <a:latin typeface="Verdana"/>
                <a:cs typeface="Verdana"/>
              </a:rPr>
              <a:t>Industries </a:t>
            </a:r>
            <a:r>
              <a:rPr dirty="0" sz="800" spc="-25">
                <a:solidFill>
                  <a:srgbClr val="404042"/>
                </a:solidFill>
                <a:latin typeface="Verdana"/>
                <a:cs typeface="Verdana"/>
              </a:rPr>
              <a:t>-Stationary</a:t>
            </a:r>
            <a:r>
              <a:rPr dirty="0" sz="800" spc="-190">
                <a:solidFill>
                  <a:srgbClr val="404042"/>
                </a:solidFill>
                <a:latin typeface="Verdana"/>
                <a:cs typeface="Verdana"/>
              </a:rPr>
              <a:t> </a:t>
            </a:r>
            <a:r>
              <a:rPr dirty="0" sz="800">
                <a:solidFill>
                  <a:srgbClr val="404042"/>
                </a:solidFill>
                <a:latin typeface="Verdana"/>
                <a:cs typeface="Verdana"/>
              </a:rPr>
              <a:t>Engines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7786" y="6960066"/>
            <a:ext cx="971550" cy="135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10">
                <a:solidFill>
                  <a:srgbClr val="404042"/>
                </a:solidFill>
                <a:latin typeface="Verdana"/>
                <a:cs typeface="Verdana"/>
              </a:rPr>
              <a:t>Passenger</a:t>
            </a:r>
            <a:r>
              <a:rPr dirty="0" sz="800" spc="-145">
                <a:solidFill>
                  <a:srgbClr val="404042"/>
                </a:solidFill>
                <a:latin typeface="Verdana"/>
                <a:cs typeface="Verdana"/>
              </a:rPr>
              <a:t> </a:t>
            </a:r>
            <a:r>
              <a:rPr dirty="0" sz="800" spc="-10">
                <a:solidFill>
                  <a:srgbClr val="404042"/>
                </a:solidFill>
                <a:latin typeface="Verdana"/>
                <a:cs typeface="Verdana"/>
              </a:rPr>
              <a:t>Vehicles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5011" y="1418036"/>
            <a:ext cx="845819" cy="196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55" b="1">
                <a:solidFill>
                  <a:srgbClr val="231F20"/>
                </a:solidFill>
                <a:latin typeface="Arial"/>
                <a:cs typeface="Arial"/>
              </a:rPr>
              <a:t>Machining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5011" y="4660894"/>
            <a:ext cx="951865" cy="196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55" b="1">
                <a:solidFill>
                  <a:srgbClr val="231F20"/>
                </a:solidFill>
                <a:latin typeface="Arial"/>
                <a:cs typeface="Arial"/>
              </a:rPr>
              <a:t>Sheet</a:t>
            </a:r>
            <a:r>
              <a:rPr dirty="0" sz="1200" spc="-1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75" b="1">
                <a:solidFill>
                  <a:srgbClr val="231F20"/>
                </a:solidFill>
                <a:latin typeface="Arial"/>
                <a:cs typeface="Arial"/>
              </a:rPr>
              <a:t>Metal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40487" y="10349229"/>
            <a:ext cx="6309360" cy="0"/>
          </a:xfrm>
          <a:custGeom>
            <a:avLst/>
            <a:gdLst/>
            <a:ahLst/>
            <a:cxnLst/>
            <a:rect l="l" t="t" r="r" b="b"/>
            <a:pathLst>
              <a:path w="6309359" h="0">
                <a:moveTo>
                  <a:pt x="0" y="0"/>
                </a:moveTo>
                <a:lnTo>
                  <a:pt x="6308872" y="0"/>
                </a:lnTo>
              </a:path>
            </a:pathLst>
          </a:custGeom>
          <a:ln w="23467">
            <a:solidFill>
              <a:srgbClr val="DDB06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40487" y="4347437"/>
            <a:ext cx="6309360" cy="0"/>
          </a:xfrm>
          <a:custGeom>
            <a:avLst/>
            <a:gdLst/>
            <a:ahLst/>
            <a:cxnLst/>
            <a:rect l="l" t="t" r="r" b="b"/>
            <a:pathLst>
              <a:path w="6309359" h="0">
                <a:moveTo>
                  <a:pt x="0" y="0"/>
                </a:moveTo>
                <a:lnTo>
                  <a:pt x="6308872" y="0"/>
                </a:lnTo>
              </a:path>
            </a:pathLst>
          </a:custGeom>
          <a:ln w="23502">
            <a:solidFill>
              <a:srgbClr val="DDB06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40487" y="7238575"/>
            <a:ext cx="2995930" cy="0"/>
          </a:xfrm>
          <a:custGeom>
            <a:avLst/>
            <a:gdLst/>
            <a:ahLst/>
            <a:cxnLst/>
            <a:rect l="l" t="t" r="r" b="b"/>
            <a:pathLst>
              <a:path w="2995929" h="0">
                <a:moveTo>
                  <a:pt x="0" y="0"/>
                </a:moveTo>
                <a:lnTo>
                  <a:pt x="2995470" y="0"/>
                </a:lnTo>
              </a:path>
            </a:pathLst>
          </a:custGeom>
          <a:ln w="23467">
            <a:solidFill>
              <a:srgbClr val="DDB06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56684" y="7238575"/>
            <a:ext cx="2995930" cy="0"/>
          </a:xfrm>
          <a:custGeom>
            <a:avLst/>
            <a:gdLst/>
            <a:ahLst/>
            <a:cxnLst/>
            <a:rect l="l" t="t" r="r" b="b"/>
            <a:pathLst>
              <a:path w="2995929" h="0">
                <a:moveTo>
                  <a:pt x="0" y="0"/>
                </a:moveTo>
                <a:lnTo>
                  <a:pt x="2995458" y="0"/>
                </a:lnTo>
              </a:path>
            </a:pathLst>
          </a:custGeom>
          <a:ln w="23467">
            <a:solidFill>
              <a:srgbClr val="DDB06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98501" y="190562"/>
            <a:ext cx="0" cy="53975"/>
          </a:xfrm>
          <a:custGeom>
            <a:avLst/>
            <a:gdLst/>
            <a:ahLst/>
            <a:cxnLst/>
            <a:rect l="l" t="t" r="r" b="b"/>
            <a:pathLst>
              <a:path w="0" h="53975">
                <a:moveTo>
                  <a:pt x="0" y="53400"/>
                </a:moveTo>
                <a:lnTo>
                  <a:pt x="0" y="0"/>
                </a:lnTo>
              </a:path>
            </a:pathLst>
          </a:custGeom>
          <a:ln w="318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98501" y="11044440"/>
            <a:ext cx="0" cy="54610"/>
          </a:xfrm>
          <a:custGeom>
            <a:avLst/>
            <a:gdLst/>
            <a:ahLst/>
            <a:cxnLst/>
            <a:rect l="l" t="t" r="r" b="b"/>
            <a:pathLst>
              <a:path w="0" h="54609">
                <a:moveTo>
                  <a:pt x="0" y="54090"/>
                </a:moveTo>
                <a:lnTo>
                  <a:pt x="0" y="0"/>
                </a:lnTo>
              </a:path>
            </a:pathLst>
          </a:custGeom>
          <a:ln w="318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98501" y="1109853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-1587"/>
                </a:moveTo>
                <a:lnTo>
                  <a:pt x="0" y="15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858505" y="1109853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-1587"/>
                </a:moveTo>
                <a:lnTo>
                  <a:pt x="0" y="15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298521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1904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966496" y="298521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4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0" y="10990528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1904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966496" y="10990528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4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98501" y="31"/>
            <a:ext cx="0" cy="190500"/>
          </a:xfrm>
          <a:custGeom>
            <a:avLst/>
            <a:gdLst/>
            <a:ahLst/>
            <a:cxnLst/>
            <a:rect l="l" t="t" r="r" b="b"/>
            <a:pathLst>
              <a:path w="0" h="190500">
                <a:moveTo>
                  <a:pt x="0" y="19049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98501" y="11098530"/>
            <a:ext cx="0" cy="190500"/>
          </a:xfrm>
          <a:custGeom>
            <a:avLst/>
            <a:gdLst/>
            <a:ahLst/>
            <a:cxnLst/>
            <a:rect l="l" t="t" r="r" b="b"/>
            <a:pathLst>
              <a:path w="0" h="190500">
                <a:moveTo>
                  <a:pt x="0" y="0"/>
                </a:moveTo>
                <a:lnTo>
                  <a:pt x="0" y="1904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858505" y="31"/>
            <a:ext cx="0" cy="190500"/>
          </a:xfrm>
          <a:custGeom>
            <a:avLst/>
            <a:gdLst/>
            <a:ahLst/>
            <a:cxnLst/>
            <a:rect l="l" t="t" r="r" b="b"/>
            <a:pathLst>
              <a:path w="0" h="190500">
                <a:moveTo>
                  <a:pt x="0" y="19049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858505" y="11098530"/>
            <a:ext cx="0" cy="190500"/>
          </a:xfrm>
          <a:custGeom>
            <a:avLst/>
            <a:gdLst/>
            <a:ahLst/>
            <a:cxnLst/>
            <a:rect l="l" t="t" r="r" b="b"/>
            <a:pathLst>
              <a:path w="0" h="190500">
                <a:moveTo>
                  <a:pt x="0" y="0"/>
                </a:moveTo>
                <a:lnTo>
                  <a:pt x="0" y="1904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2133" y="6722616"/>
            <a:ext cx="7646670" cy="4334510"/>
          </a:xfrm>
          <a:custGeom>
            <a:avLst/>
            <a:gdLst/>
            <a:ahLst/>
            <a:cxnLst/>
            <a:rect l="l" t="t" r="r" b="b"/>
            <a:pathLst>
              <a:path w="7646670" h="4334509">
                <a:moveTo>
                  <a:pt x="0" y="4334408"/>
                </a:moveTo>
                <a:lnTo>
                  <a:pt x="7646365" y="4334408"/>
                </a:lnTo>
                <a:lnTo>
                  <a:pt x="7646365" y="0"/>
                </a:lnTo>
                <a:lnTo>
                  <a:pt x="0" y="0"/>
                </a:lnTo>
                <a:lnTo>
                  <a:pt x="0" y="4334408"/>
                </a:lnTo>
                <a:close/>
              </a:path>
            </a:pathLst>
          </a:custGeom>
          <a:solidFill>
            <a:srgbClr val="314F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0033" y="849317"/>
            <a:ext cx="1987550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80">
                <a:solidFill>
                  <a:srgbClr val="231F20"/>
                </a:solidFill>
                <a:latin typeface="Arial"/>
                <a:cs typeface="Arial"/>
              </a:rPr>
              <a:t>Quality</a:t>
            </a:r>
            <a:r>
              <a:rPr dirty="0" sz="24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400" spc="40">
                <a:solidFill>
                  <a:srgbClr val="231F20"/>
                </a:solidFill>
                <a:latin typeface="Arial"/>
                <a:cs typeface="Arial"/>
              </a:rPr>
              <a:t>Policy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0033" y="1546575"/>
            <a:ext cx="2415540" cy="1746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2705">
              <a:lnSpc>
                <a:spcPct val="146300"/>
              </a:lnSpc>
            </a:pP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Advance </a:t>
            </a:r>
            <a:r>
              <a:rPr dirty="0" sz="800" spc="25">
                <a:solidFill>
                  <a:srgbClr val="404042"/>
                </a:solidFill>
                <a:latin typeface="Arial"/>
                <a:cs typeface="Arial"/>
              </a:rPr>
              <a:t>Forging’s </a:t>
            </a:r>
            <a:r>
              <a:rPr dirty="0" sz="800" spc="50">
                <a:solidFill>
                  <a:srgbClr val="404042"/>
                </a:solidFill>
                <a:latin typeface="Arial"/>
                <a:cs typeface="Arial"/>
              </a:rPr>
              <a:t>quest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for </a:t>
            </a:r>
            <a:r>
              <a:rPr dirty="0" sz="800" spc="30">
                <a:solidFill>
                  <a:srgbClr val="404042"/>
                </a:solidFill>
                <a:latin typeface="Arial"/>
                <a:cs typeface="Arial"/>
              </a:rPr>
              <a:t>excellence </a:t>
            </a:r>
            <a:r>
              <a:rPr dirty="0" sz="800" spc="55">
                <a:solidFill>
                  <a:srgbClr val="404042"/>
                </a:solidFill>
                <a:latin typeface="Arial"/>
                <a:cs typeface="Arial"/>
              </a:rPr>
              <a:t>in 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achieving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‘Customer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45">
                <a:solidFill>
                  <a:srgbClr val="404042"/>
                </a:solidFill>
                <a:latin typeface="Arial"/>
                <a:cs typeface="Arial"/>
              </a:rPr>
              <a:t>Delight’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20">
                <a:solidFill>
                  <a:srgbClr val="404042"/>
                </a:solidFill>
                <a:latin typeface="Arial"/>
                <a:cs typeface="Arial"/>
              </a:rPr>
              <a:t>has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55">
                <a:solidFill>
                  <a:srgbClr val="404042"/>
                </a:solidFill>
                <a:latin typeface="Arial"/>
                <a:cs typeface="Arial"/>
              </a:rPr>
              <a:t>enabled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15">
                <a:solidFill>
                  <a:srgbClr val="404042"/>
                </a:solidFill>
                <a:latin typeface="Arial"/>
                <a:cs typeface="Arial"/>
              </a:rPr>
              <a:t>us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to  </a:t>
            </a:r>
            <a:r>
              <a:rPr dirty="0" sz="800" spc="45">
                <a:solidFill>
                  <a:srgbClr val="404042"/>
                </a:solidFill>
                <a:latin typeface="Arial"/>
                <a:cs typeface="Arial"/>
              </a:rPr>
              <a:t>adhere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to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the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50">
                <a:solidFill>
                  <a:srgbClr val="404042"/>
                </a:solidFill>
                <a:latin typeface="Arial"/>
                <a:cs typeface="Arial"/>
              </a:rPr>
              <a:t>highest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standards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55">
                <a:solidFill>
                  <a:srgbClr val="404042"/>
                </a:solidFill>
                <a:latin typeface="Arial"/>
                <a:cs typeface="Arial"/>
              </a:rPr>
              <a:t>in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quality.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404042"/>
                </a:solidFill>
                <a:latin typeface="Arial"/>
                <a:cs typeface="Arial"/>
              </a:rPr>
              <a:t>The  </a:t>
            </a:r>
            <a:r>
              <a:rPr dirty="0" sz="800" spc="20">
                <a:solidFill>
                  <a:srgbClr val="404042"/>
                </a:solidFill>
                <a:latin typeface="Arial"/>
                <a:cs typeface="Arial"/>
              </a:rPr>
              <a:t>Total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Quality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Management </a:t>
            </a:r>
            <a:r>
              <a:rPr dirty="0" sz="800">
                <a:solidFill>
                  <a:srgbClr val="404042"/>
                </a:solidFill>
                <a:latin typeface="Arial"/>
                <a:cs typeface="Arial"/>
              </a:rPr>
              <a:t>(TQM) </a:t>
            </a:r>
            <a:r>
              <a:rPr dirty="0" sz="800" spc="20">
                <a:solidFill>
                  <a:srgbClr val="404042"/>
                </a:solidFill>
                <a:latin typeface="Arial"/>
                <a:cs typeface="Arial"/>
              </a:rPr>
              <a:t>has </a:t>
            </a:r>
            <a:r>
              <a:rPr dirty="0" sz="800" spc="55">
                <a:solidFill>
                  <a:srgbClr val="404042"/>
                </a:solidFill>
                <a:latin typeface="Arial"/>
                <a:cs typeface="Arial"/>
              </a:rPr>
              <a:t>been </a:t>
            </a:r>
            <a:r>
              <a:rPr dirty="0" sz="800" spc="45">
                <a:solidFill>
                  <a:srgbClr val="404042"/>
                </a:solidFill>
                <a:latin typeface="Arial"/>
                <a:cs typeface="Arial"/>
              </a:rPr>
              <a:t>an  integral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55">
                <a:solidFill>
                  <a:srgbClr val="404042"/>
                </a:solidFill>
                <a:latin typeface="Arial"/>
                <a:cs typeface="Arial"/>
              </a:rPr>
              <a:t>part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of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the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company’s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success.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5080">
              <a:lnSpc>
                <a:spcPct val="146300"/>
              </a:lnSpc>
            </a:pP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With </a:t>
            </a:r>
            <a:r>
              <a:rPr dirty="0" sz="800" spc="30">
                <a:solidFill>
                  <a:srgbClr val="404042"/>
                </a:solidFill>
                <a:latin typeface="Arial"/>
                <a:cs typeface="Arial"/>
              </a:rPr>
              <a:t>focus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on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‘Quality </a:t>
            </a:r>
            <a:r>
              <a:rPr dirty="0" sz="800">
                <a:solidFill>
                  <a:srgbClr val="404042"/>
                </a:solidFill>
                <a:latin typeface="Arial"/>
                <a:cs typeface="Arial"/>
              </a:rPr>
              <a:t>First’, </a:t>
            </a:r>
            <a:r>
              <a:rPr dirty="0" sz="800" spc="60">
                <a:solidFill>
                  <a:srgbClr val="404042"/>
                </a:solidFill>
                <a:latin typeface="Arial"/>
                <a:cs typeface="Arial"/>
              </a:rPr>
              <a:t>we </a:t>
            </a:r>
            <a:r>
              <a:rPr dirty="0" sz="800" spc="25">
                <a:solidFill>
                  <a:srgbClr val="404042"/>
                </a:solidFill>
                <a:latin typeface="Arial"/>
                <a:cs typeface="Arial"/>
              </a:rPr>
              <a:t>are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designing,  </a:t>
            </a:r>
            <a:r>
              <a:rPr dirty="0" sz="800" spc="60">
                <a:solidFill>
                  <a:srgbClr val="404042"/>
                </a:solidFill>
                <a:latin typeface="Arial"/>
                <a:cs typeface="Arial"/>
              </a:rPr>
              <a:t>manufacturing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and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50">
                <a:solidFill>
                  <a:srgbClr val="404042"/>
                </a:solidFill>
                <a:latin typeface="Arial"/>
                <a:cs typeface="Arial"/>
              </a:rPr>
              <a:t>supplying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50">
                <a:solidFill>
                  <a:srgbClr val="404042"/>
                </a:solidFill>
                <a:latin typeface="Arial"/>
                <a:cs typeface="Arial"/>
              </a:rPr>
              <a:t>some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of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the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most 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Intricate </a:t>
            </a:r>
            <a:r>
              <a:rPr dirty="0" sz="800" spc="25">
                <a:solidFill>
                  <a:srgbClr val="404042"/>
                </a:solidFill>
                <a:latin typeface="Arial"/>
                <a:cs typeface="Arial"/>
              </a:rPr>
              <a:t>Closed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Die </a:t>
            </a:r>
            <a:r>
              <a:rPr dirty="0" sz="800" spc="25">
                <a:solidFill>
                  <a:srgbClr val="404042"/>
                </a:solidFill>
                <a:latin typeface="Arial"/>
                <a:cs typeface="Arial"/>
              </a:rPr>
              <a:t>Steel </a:t>
            </a:r>
            <a:r>
              <a:rPr dirty="0" sz="800" spc="20">
                <a:solidFill>
                  <a:srgbClr val="404042"/>
                </a:solidFill>
                <a:latin typeface="Arial"/>
                <a:cs typeface="Arial"/>
              </a:rPr>
              <a:t>Forgings, </a:t>
            </a:r>
            <a:r>
              <a:rPr dirty="0" sz="800" spc="55">
                <a:solidFill>
                  <a:srgbClr val="404042"/>
                </a:solidFill>
                <a:latin typeface="Arial"/>
                <a:cs typeface="Arial"/>
              </a:rPr>
              <a:t>Machined  </a:t>
            </a:r>
            <a:r>
              <a:rPr dirty="0" sz="800" spc="30">
                <a:solidFill>
                  <a:srgbClr val="404042"/>
                </a:solidFill>
                <a:latin typeface="Arial"/>
                <a:cs typeface="Arial"/>
              </a:rPr>
              <a:t>Forgings</a:t>
            </a:r>
            <a:r>
              <a:rPr dirty="0" sz="800" spc="-2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and</a:t>
            </a:r>
            <a:r>
              <a:rPr dirty="0" sz="800" spc="-2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Sheet</a:t>
            </a:r>
            <a:r>
              <a:rPr dirty="0" sz="800" spc="-2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50">
                <a:solidFill>
                  <a:srgbClr val="404042"/>
                </a:solidFill>
                <a:latin typeface="Arial"/>
                <a:cs typeface="Arial"/>
              </a:rPr>
              <a:t>Metal</a:t>
            </a:r>
            <a:r>
              <a:rPr dirty="0" sz="800" spc="-2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Stampings.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3557" y="8329031"/>
            <a:ext cx="2021205" cy="473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25400"/>
              </a:lnSpc>
            </a:pPr>
            <a:r>
              <a:rPr dirty="0" sz="1200" spc="55">
                <a:solidFill>
                  <a:srgbClr val="FFFFFF"/>
                </a:solidFill>
                <a:latin typeface="Arial"/>
                <a:cs typeface="Arial"/>
              </a:rPr>
              <a:t>Defect-free</a:t>
            </a:r>
            <a:r>
              <a:rPr dirty="0"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FFFFFF"/>
                </a:solidFill>
                <a:latin typeface="Arial"/>
                <a:cs typeface="Arial"/>
              </a:rPr>
              <a:t>manufacturing  </a:t>
            </a:r>
            <a:r>
              <a:rPr dirty="0" sz="1200" spc="6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2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FFFFFF"/>
                </a:solidFill>
                <a:latin typeface="Arial"/>
                <a:cs typeface="Arial"/>
              </a:rPr>
              <a:t>components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5022" y="9284389"/>
            <a:ext cx="1699260" cy="473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25400"/>
              </a:lnSpc>
            </a:pP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Cost-effectiveness</a:t>
            </a:r>
            <a:r>
              <a:rPr dirty="0" sz="1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95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dirty="0" sz="1200" spc="40">
                <a:solidFill>
                  <a:srgbClr val="FFFFFF"/>
                </a:solidFill>
                <a:latin typeface="Arial"/>
                <a:cs typeface="Arial"/>
              </a:rPr>
              <a:t>Delivery</a:t>
            </a:r>
            <a:r>
              <a:rPr dirty="0" sz="12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FFFFFF"/>
                </a:solidFill>
                <a:latin typeface="Arial"/>
                <a:cs typeface="Arial"/>
              </a:rPr>
              <a:t>compliance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04633" y="8332376"/>
            <a:ext cx="2830830" cy="473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25400"/>
              </a:lnSpc>
            </a:pPr>
            <a:r>
              <a:rPr dirty="0" sz="1200" spc="75">
                <a:solidFill>
                  <a:srgbClr val="FFFFFF"/>
                </a:solidFill>
                <a:latin typeface="Arial"/>
                <a:cs typeface="Arial"/>
              </a:rPr>
              <a:t>Motivation </a:t>
            </a:r>
            <a:r>
              <a:rPr dirty="0" sz="1200" spc="9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200" spc="-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FFFFFF"/>
                </a:solidFill>
                <a:latin typeface="Arial"/>
                <a:cs typeface="Arial"/>
              </a:rPr>
              <a:t>Training </a:t>
            </a:r>
            <a:r>
              <a:rPr dirty="0" sz="1200" spc="60">
                <a:solidFill>
                  <a:srgbClr val="FFFFFF"/>
                </a:solidFill>
                <a:latin typeface="Arial"/>
                <a:cs typeface="Arial"/>
              </a:rPr>
              <a:t>of employees  </a:t>
            </a:r>
            <a:r>
              <a:rPr dirty="0" sz="1200" spc="55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1200" spc="80">
                <a:solidFill>
                  <a:srgbClr val="FFFFFF"/>
                </a:solidFill>
                <a:latin typeface="Arial"/>
                <a:cs typeface="Arial"/>
              </a:rPr>
              <a:t>continuous</a:t>
            </a:r>
            <a:r>
              <a:rPr dirty="0" sz="120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FFFFFF"/>
                </a:solidFill>
                <a:latin typeface="Arial"/>
                <a:cs typeface="Arial"/>
              </a:rPr>
              <a:t>improvement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0696" y="8414442"/>
            <a:ext cx="64135" cy="368300"/>
          </a:xfrm>
          <a:custGeom>
            <a:avLst/>
            <a:gdLst/>
            <a:ahLst/>
            <a:cxnLst/>
            <a:rect l="l" t="t" r="r" b="b"/>
            <a:pathLst>
              <a:path w="64134" h="368300">
                <a:moveTo>
                  <a:pt x="0" y="368238"/>
                </a:moveTo>
                <a:lnTo>
                  <a:pt x="64079" y="368238"/>
                </a:lnTo>
                <a:lnTo>
                  <a:pt x="64079" y="0"/>
                </a:lnTo>
                <a:lnTo>
                  <a:pt x="0" y="0"/>
                </a:lnTo>
                <a:lnTo>
                  <a:pt x="0" y="368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03756" y="9369875"/>
            <a:ext cx="64135" cy="378460"/>
          </a:xfrm>
          <a:custGeom>
            <a:avLst/>
            <a:gdLst/>
            <a:ahLst/>
            <a:cxnLst/>
            <a:rect l="l" t="t" r="r" b="b"/>
            <a:pathLst>
              <a:path w="64134" h="378459">
                <a:moveTo>
                  <a:pt x="0" y="378165"/>
                </a:moveTo>
                <a:lnTo>
                  <a:pt x="64091" y="378165"/>
                </a:lnTo>
                <a:lnTo>
                  <a:pt x="64091" y="0"/>
                </a:lnTo>
                <a:lnTo>
                  <a:pt x="0" y="0"/>
                </a:lnTo>
                <a:lnTo>
                  <a:pt x="0" y="3781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925854" y="8416479"/>
            <a:ext cx="64135" cy="368300"/>
          </a:xfrm>
          <a:custGeom>
            <a:avLst/>
            <a:gdLst/>
            <a:ahLst/>
            <a:cxnLst/>
            <a:rect l="l" t="t" r="r" b="b"/>
            <a:pathLst>
              <a:path w="64135" h="368300">
                <a:moveTo>
                  <a:pt x="0" y="368238"/>
                </a:moveTo>
                <a:lnTo>
                  <a:pt x="64091" y="368238"/>
                </a:lnTo>
                <a:lnTo>
                  <a:pt x="64091" y="0"/>
                </a:lnTo>
                <a:lnTo>
                  <a:pt x="0" y="0"/>
                </a:lnTo>
                <a:lnTo>
                  <a:pt x="0" y="3682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104630" y="9330879"/>
            <a:ext cx="1353820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70">
                <a:solidFill>
                  <a:srgbClr val="FFFFFF"/>
                </a:solidFill>
                <a:latin typeface="Arial"/>
                <a:cs typeface="Arial"/>
              </a:rPr>
              <a:t>Customer</a:t>
            </a:r>
            <a:r>
              <a:rPr dirty="0" sz="12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FFFFFF"/>
                </a:solidFill>
                <a:latin typeface="Arial"/>
                <a:cs typeface="Arial"/>
              </a:rPr>
              <a:t>Delight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25854" y="9369875"/>
            <a:ext cx="64135" cy="378460"/>
          </a:xfrm>
          <a:custGeom>
            <a:avLst/>
            <a:gdLst/>
            <a:ahLst/>
            <a:cxnLst/>
            <a:rect l="l" t="t" r="r" b="b"/>
            <a:pathLst>
              <a:path w="64135" h="378459">
                <a:moveTo>
                  <a:pt x="0" y="378165"/>
                </a:moveTo>
                <a:lnTo>
                  <a:pt x="64091" y="378165"/>
                </a:lnTo>
                <a:lnTo>
                  <a:pt x="64091" y="0"/>
                </a:lnTo>
                <a:lnTo>
                  <a:pt x="0" y="0"/>
                </a:lnTo>
                <a:lnTo>
                  <a:pt x="0" y="3781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99405" y="4397715"/>
            <a:ext cx="7022189" cy="3370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896105" y="919033"/>
            <a:ext cx="3325489" cy="34786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858660" y="218426"/>
            <a:ext cx="0" cy="2656205"/>
          </a:xfrm>
          <a:custGeom>
            <a:avLst/>
            <a:gdLst/>
            <a:ahLst/>
            <a:cxnLst/>
            <a:rect l="l" t="t" r="r" b="b"/>
            <a:pathLst>
              <a:path w="0" h="2656205">
                <a:moveTo>
                  <a:pt x="0" y="0"/>
                </a:moveTo>
                <a:lnTo>
                  <a:pt x="0" y="2656142"/>
                </a:lnTo>
              </a:path>
            </a:pathLst>
          </a:custGeom>
          <a:ln w="3175">
            <a:solidFill>
              <a:srgbClr val="314F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860669" y="6653465"/>
            <a:ext cx="106045" cy="4416425"/>
          </a:xfrm>
          <a:custGeom>
            <a:avLst/>
            <a:gdLst/>
            <a:ahLst/>
            <a:cxnLst/>
            <a:rect l="l" t="t" r="r" b="b"/>
            <a:pathLst>
              <a:path w="106045" h="4416425">
                <a:moveTo>
                  <a:pt x="0" y="4416429"/>
                </a:moveTo>
                <a:lnTo>
                  <a:pt x="105834" y="4416429"/>
                </a:lnTo>
                <a:lnTo>
                  <a:pt x="105834" y="0"/>
                </a:lnTo>
                <a:lnTo>
                  <a:pt x="0" y="0"/>
                </a:lnTo>
                <a:lnTo>
                  <a:pt x="0" y="4416429"/>
                </a:lnTo>
                <a:close/>
              </a:path>
            </a:pathLst>
          </a:custGeom>
          <a:solidFill>
            <a:srgbClr val="DDB06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858505" y="193335"/>
            <a:ext cx="108001" cy="65293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858505" y="190562"/>
            <a:ext cx="0" cy="53975"/>
          </a:xfrm>
          <a:custGeom>
            <a:avLst/>
            <a:gdLst/>
            <a:ahLst/>
            <a:cxnLst/>
            <a:rect l="l" t="t" r="r" b="b"/>
            <a:pathLst>
              <a:path w="0" h="53975">
                <a:moveTo>
                  <a:pt x="0" y="53491"/>
                </a:moveTo>
                <a:lnTo>
                  <a:pt x="0" y="0"/>
                </a:lnTo>
              </a:path>
            </a:pathLst>
          </a:custGeom>
          <a:ln w="318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858505" y="11044559"/>
            <a:ext cx="0" cy="53975"/>
          </a:xfrm>
          <a:custGeom>
            <a:avLst/>
            <a:gdLst/>
            <a:ahLst/>
            <a:cxnLst/>
            <a:rect l="l" t="t" r="r" b="b"/>
            <a:pathLst>
              <a:path w="0" h="53975">
                <a:moveTo>
                  <a:pt x="0" y="53970"/>
                </a:moveTo>
                <a:lnTo>
                  <a:pt x="0" y="0"/>
                </a:lnTo>
              </a:path>
            </a:pathLst>
          </a:custGeom>
          <a:ln w="318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298521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1904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966496" y="298521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4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0" y="10990528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1904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966496" y="10990528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4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98501" y="31"/>
            <a:ext cx="0" cy="190500"/>
          </a:xfrm>
          <a:custGeom>
            <a:avLst/>
            <a:gdLst/>
            <a:ahLst/>
            <a:cxnLst/>
            <a:rect l="l" t="t" r="r" b="b"/>
            <a:pathLst>
              <a:path w="0" h="190500">
                <a:moveTo>
                  <a:pt x="0" y="19049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98501" y="11098530"/>
            <a:ext cx="0" cy="190500"/>
          </a:xfrm>
          <a:custGeom>
            <a:avLst/>
            <a:gdLst/>
            <a:ahLst/>
            <a:cxnLst/>
            <a:rect l="l" t="t" r="r" b="b"/>
            <a:pathLst>
              <a:path w="0" h="190500">
                <a:moveTo>
                  <a:pt x="0" y="0"/>
                </a:moveTo>
                <a:lnTo>
                  <a:pt x="0" y="1904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858505" y="31"/>
            <a:ext cx="0" cy="190500"/>
          </a:xfrm>
          <a:custGeom>
            <a:avLst/>
            <a:gdLst/>
            <a:ahLst/>
            <a:cxnLst/>
            <a:rect l="l" t="t" r="r" b="b"/>
            <a:pathLst>
              <a:path w="0" h="190500">
                <a:moveTo>
                  <a:pt x="0" y="19049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858505" y="11098530"/>
            <a:ext cx="0" cy="190500"/>
          </a:xfrm>
          <a:custGeom>
            <a:avLst/>
            <a:gdLst/>
            <a:ahLst/>
            <a:cxnLst/>
            <a:rect l="l" t="t" r="r" b="b"/>
            <a:pathLst>
              <a:path w="0" h="190500">
                <a:moveTo>
                  <a:pt x="0" y="0"/>
                </a:moveTo>
                <a:lnTo>
                  <a:pt x="0" y="1904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6722616"/>
            <a:ext cx="108585" cy="4334510"/>
          </a:xfrm>
          <a:custGeom>
            <a:avLst/>
            <a:gdLst/>
            <a:ahLst/>
            <a:cxnLst/>
            <a:rect l="l" t="t" r="r" b="b"/>
            <a:pathLst>
              <a:path w="108585" h="4334509">
                <a:moveTo>
                  <a:pt x="0" y="4334408"/>
                </a:moveTo>
                <a:lnTo>
                  <a:pt x="107989" y="4334408"/>
                </a:lnTo>
                <a:lnTo>
                  <a:pt x="107989" y="0"/>
                </a:lnTo>
                <a:lnTo>
                  <a:pt x="0" y="0"/>
                </a:lnTo>
                <a:lnTo>
                  <a:pt x="0" y="4334408"/>
                </a:lnTo>
                <a:close/>
              </a:path>
            </a:pathLst>
          </a:custGeom>
          <a:solidFill>
            <a:srgbClr val="314F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98638" y="218426"/>
            <a:ext cx="0" cy="2656205"/>
          </a:xfrm>
          <a:custGeom>
            <a:avLst/>
            <a:gdLst/>
            <a:ahLst/>
            <a:cxnLst/>
            <a:rect l="l" t="t" r="r" b="b"/>
            <a:pathLst>
              <a:path w="0" h="2656205">
                <a:moveTo>
                  <a:pt x="0" y="0"/>
                </a:moveTo>
                <a:lnTo>
                  <a:pt x="0" y="2656142"/>
                </a:lnTo>
              </a:path>
            </a:pathLst>
          </a:custGeom>
          <a:ln w="3175">
            <a:solidFill>
              <a:srgbClr val="314F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0668" y="6653465"/>
            <a:ext cx="3448685" cy="4416425"/>
          </a:xfrm>
          <a:custGeom>
            <a:avLst/>
            <a:gdLst/>
            <a:ahLst/>
            <a:cxnLst/>
            <a:rect l="l" t="t" r="r" b="b"/>
            <a:pathLst>
              <a:path w="3448685" h="4416425">
                <a:moveTo>
                  <a:pt x="0" y="4416429"/>
                </a:moveTo>
                <a:lnTo>
                  <a:pt x="3448537" y="4416429"/>
                </a:lnTo>
                <a:lnTo>
                  <a:pt x="3448537" y="0"/>
                </a:lnTo>
                <a:lnTo>
                  <a:pt x="0" y="0"/>
                </a:lnTo>
                <a:lnTo>
                  <a:pt x="0" y="4416429"/>
                </a:lnTo>
                <a:close/>
              </a:path>
            </a:pathLst>
          </a:custGeom>
          <a:solidFill>
            <a:srgbClr val="DDB06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387383" y="4954671"/>
            <a:ext cx="136144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65">
                <a:solidFill>
                  <a:srgbClr val="231F20"/>
                </a:solidFill>
                <a:latin typeface="Arial"/>
                <a:cs typeface="Arial"/>
              </a:rPr>
              <a:t>Quality</a:t>
            </a:r>
            <a:r>
              <a:rPr dirty="0" sz="1200" spc="-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30">
                <a:solidFill>
                  <a:srgbClr val="231F20"/>
                </a:solidFill>
                <a:latin typeface="Arial"/>
                <a:cs typeface="Arial"/>
              </a:rPr>
              <a:t>Assurance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87383" y="5254737"/>
            <a:ext cx="2860040" cy="2127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46300"/>
              </a:lnSpc>
            </a:pPr>
            <a:r>
              <a:rPr dirty="0" sz="800" spc="20">
                <a:solidFill>
                  <a:srgbClr val="404042"/>
                </a:solidFill>
                <a:latin typeface="Arial"/>
                <a:cs typeface="Arial"/>
              </a:rPr>
              <a:t>Forgings, </a:t>
            </a:r>
            <a:r>
              <a:rPr dirty="0" sz="800" spc="55">
                <a:solidFill>
                  <a:srgbClr val="404042"/>
                </a:solidFill>
                <a:latin typeface="Arial"/>
                <a:cs typeface="Arial"/>
              </a:rPr>
              <a:t>Machined </a:t>
            </a:r>
            <a:r>
              <a:rPr dirty="0" sz="800" spc="30">
                <a:solidFill>
                  <a:srgbClr val="404042"/>
                </a:solidFill>
                <a:latin typeface="Arial"/>
                <a:cs typeface="Arial"/>
              </a:rPr>
              <a:t>Forgings </a:t>
            </a:r>
            <a:r>
              <a:rPr dirty="0" sz="800" spc="-15">
                <a:solidFill>
                  <a:srgbClr val="404042"/>
                </a:solidFill>
                <a:latin typeface="Arial"/>
                <a:cs typeface="Arial"/>
              </a:rPr>
              <a:t>&amp;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Sheet </a:t>
            </a:r>
            <a:r>
              <a:rPr dirty="0" sz="800" spc="50">
                <a:solidFill>
                  <a:srgbClr val="404042"/>
                </a:solidFill>
                <a:latin typeface="Arial"/>
                <a:cs typeface="Arial"/>
              </a:rPr>
              <a:t>Metal Stampings  </a:t>
            </a:r>
            <a:r>
              <a:rPr dirty="0" sz="800" spc="25">
                <a:solidFill>
                  <a:srgbClr val="404042"/>
                </a:solidFill>
                <a:latin typeface="Arial"/>
                <a:cs typeface="Arial"/>
              </a:rPr>
              <a:t>are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85">
                <a:solidFill>
                  <a:srgbClr val="404042"/>
                </a:solidFill>
                <a:latin typeface="Arial"/>
                <a:cs typeface="Arial"/>
              </a:rPr>
              <a:t>put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to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50">
                <a:solidFill>
                  <a:srgbClr val="404042"/>
                </a:solidFill>
                <a:latin typeface="Arial"/>
                <a:cs typeface="Arial"/>
              </a:rPr>
              <a:t>rigid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45">
                <a:solidFill>
                  <a:srgbClr val="404042"/>
                </a:solidFill>
                <a:latin typeface="Arial"/>
                <a:cs typeface="Arial"/>
              </a:rPr>
              <a:t>testing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procedures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to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30">
                <a:solidFill>
                  <a:srgbClr val="404042"/>
                </a:solidFill>
                <a:latin typeface="Arial"/>
                <a:cs typeface="Arial"/>
              </a:rPr>
              <a:t>achieve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the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desired  </a:t>
            </a:r>
            <a:r>
              <a:rPr dirty="0" sz="800" spc="50">
                <a:solidFill>
                  <a:srgbClr val="404042"/>
                </a:solidFill>
                <a:latin typeface="Arial"/>
                <a:cs typeface="Arial"/>
              </a:rPr>
              <a:t>quality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parameters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through the </a:t>
            </a:r>
            <a:r>
              <a:rPr dirty="0" sz="800" spc="55">
                <a:solidFill>
                  <a:srgbClr val="404042"/>
                </a:solidFill>
                <a:latin typeface="Arial"/>
                <a:cs typeface="Arial"/>
              </a:rPr>
              <a:t>following </a:t>
            </a:r>
            <a:r>
              <a:rPr dirty="0" sz="800" spc="45">
                <a:solidFill>
                  <a:srgbClr val="404042"/>
                </a:solidFill>
                <a:latin typeface="Arial"/>
                <a:cs typeface="Arial"/>
              </a:rPr>
              <a:t>testing  </a:t>
            </a:r>
            <a:r>
              <a:rPr dirty="0" sz="800" spc="60">
                <a:solidFill>
                  <a:srgbClr val="404042"/>
                </a:solidFill>
                <a:latin typeface="Arial"/>
                <a:cs typeface="Arial"/>
              </a:rPr>
              <a:t>equipments-</a:t>
            </a:r>
            <a:endParaRPr sz="800">
              <a:latin typeface="Arial"/>
              <a:cs typeface="Arial"/>
            </a:endParaRPr>
          </a:p>
          <a:p>
            <a:pPr marL="267335" marR="1769745">
              <a:lnSpc>
                <a:spcPct val="250700"/>
              </a:lnSpc>
            </a:pP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Spectro</a:t>
            </a:r>
            <a:r>
              <a:rPr dirty="0" sz="800" spc="-5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15">
                <a:solidFill>
                  <a:srgbClr val="404042"/>
                </a:solidFill>
                <a:latin typeface="Arial"/>
                <a:cs typeface="Arial"/>
              </a:rPr>
              <a:t>Analysis  </a:t>
            </a:r>
            <a:r>
              <a:rPr dirty="0" sz="800" spc="55">
                <a:solidFill>
                  <a:srgbClr val="404042"/>
                </a:solidFill>
                <a:latin typeface="Arial"/>
                <a:cs typeface="Arial"/>
              </a:rPr>
              <a:t>Image </a:t>
            </a:r>
            <a:r>
              <a:rPr dirty="0" sz="800" spc="30">
                <a:solidFill>
                  <a:srgbClr val="404042"/>
                </a:solidFill>
                <a:latin typeface="Arial"/>
                <a:cs typeface="Arial"/>
              </a:rPr>
              <a:t>Analyzer 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Proﬁle</a:t>
            </a:r>
            <a:r>
              <a:rPr dirty="0" sz="800" spc="-8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Projector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>
              <a:latin typeface="Times New Roman"/>
              <a:cs typeface="Times New Roman"/>
            </a:endParaRPr>
          </a:p>
          <a:p>
            <a:pPr marL="267335" marR="75565">
              <a:lnSpc>
                <a:spcPct val="146300"/>
              </a:lnSpc>
            </a:pP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Microscope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80">
                <a:solidFill>
                  <a:srgbClr val="404042"/>
                </a:solidFill>
                <a:latin typeface="Arial"/>
                <a:cs typeface="Arial"/>
              </a:rPr>
              <a:t>with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50">
                <a:solidFill>
                  <a:srgbClr val="404042"/>
                </a:solidFill>
                <a:latin typeface="Arial"/>
                <a:cs typeface="Arial"/>
              </a:rPr>
              <a:t>Photographic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70">
                <a:solidFill>
                  <a:srgbClr val="404042"/>
                </a:solidFill>
                <a:latin typeface="Arial"/>
                <a:cs typeface="Arial"/>
              </a:rPr>
              <a:t>Attachment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20">
                <a:solidFill>
                  <a:srgbClr val="404042"/>
                </a:solidFill>
                <a:latin typeface="Arial"/>
                <a:cs typeface="Arial"/>
              </a:rPr>
              <a:t>x</a:t>
            </a:r>
            <a:r>
              <a:rPr dirty="0" sz="800" spc="-1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15">
                <a:solidFill>
                  <a:srgbClr val="404042"/>
                </a:solidFill>
                <a:latin typeface="Arial"/>
                <a:cs typeface="Arial"/>
              </a:rPr>
              <a:t>1500  </a:t>
            </a:r>
            <a:r>
              <a:rPr dirty="0" sz="800" spc="25">
                <a:solidFill>
                  <a:srgbClr val="404042"/>
                </a:solidFill>
                <a:latin typeface="Arial"/>
                <a:cs typeface="Arial"/>
              </a:rPr>
              <a:t>Stereo</a:t>
            </a:r>
            <a:r>
              <a:rPr dirty="0" sz="800" spc="-7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404042"/>
                </a:solidFill>
                <a:latin typeface="Arial"/>
                <a:cs typeface="Arial"/>
              </a:rPr>
              <a:t>EPT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42141" y="7553090"/>
            <a:ext cx="739775" cy="134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15">
                <a:solidFill>
                  <a:srgbClr val="404042"/>
                </a:solidFill>
                <a:latin typeface="Arial"/>
                <a:cs typeface="Arial"/>
              </a:rPr>
              <a:t>C-S</a:t>
            </a:r>
            <a:r>
              <a:rPr dirty="0" sz="800" spc="-9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45">
                <a:solidFill>
                  <a:srgbClr val="404042"/>
                </a:solidFill>
                <a:latin typeface="Arial"/>
                <a:cs typeface="Arial"/>
              </a:rPr>
              <a:t>Apparatus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42141" y="7858807"/>
            <a:ext cx="1800860" cy="134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30">
                <a:solidFill>
                  <a:srgbClr val="404042"/>
                </a:solidFill>
                <a:latin typeface="Arial"/>
                <a:cs typeface="Arial"/>
              </a:rPr>
              <a:t>Hardness </a:t>
            </a:r>
            <a:r>
              <a:rPr dirty="0" sz="800">
                <a:solidFill>
                  <a:srgbClr val="404042"/>
                </a:solidFill>
                <a:latin typeface="Arial"/>
                <a:cs typeface="Arial"/>
              </a:rPr>
              <a:t>Tester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(Rockwell </a:t>
            </a:r>
            <a:r>
              <a:rPr dirty="0" sz="800" spc="-15">
                <a:solidFill>
                  <a:srgbClr val="404042"/>
                </a:solidFill>
                <a:latin typeface="Arial"/>
                <a:cs typeface="Arial"/>
              </a:rPr>
              <a:t>&amp;</a:t>
            </a:r>
            <a:r>
              <a:rPr dirty="0" sz="800" spc="-10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Brinell)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42141" y="8164524"/>
            <a:ext cx="1735455" cy="134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55">
                <a:solidFill>
                  <a:srgbClr val="404042"/>
                </a:solidFill>
                <a:latin typeface="Arial"/>
                <a:cs typeface="Arial"/>
              </a:rPr>
              <a:t>Magnetic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Particle </a:t>
            </a:r>
            <a:r>
              <a:rPr dirty="0" sz="800" spc="45">
                <a:solidFill>
                  <a:srgbClr val="404042"/>
                </a:solidFill>
                <a:latin typeface="Arial"/>
                <a:cs typeface="Arial"/>
              </a:rPr>
              <a:t>Inspection</a:t>
            </a:r>
            <a:r>
              <a:rPr dirty="0" sz="800" spc="-14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10">
                <a:solidFill>
                  <a:srgbClr val="404042"/>
                </a:solidFill>
                <a:latin typeface="Arial"/>
                <a:cs typeface="Arial"/>
              </a:rPr>
              <a:t>(MPI)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87383" y="8413792"/>
            <a:ext cx="2858135" cy="368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46300"/>
              </a:lnSpc>
            </a:pPr>
            <a:r>
              <a:rPr dirty="0" sz="800" spc="5">
                <a:solidFill>
                  <a:srgbClr val="404042"/>
                </a:solidFill>
                <a:latin typeface="Arial"/>
                <a:cs typeface="Arial"/>
              </a:rPr>
              <a:t>The</a:t>
            </a:r>
            <a:r>
              <a:rPr dirty="0" sz="80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in-house</a:t>
            </a:r>
            <a:r>
              <a:rPr dirty="0" sz="80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50">
                <a:solidFill>
                  <a:srgbClr val="404042"/>
                </a:solidFill>
                <a:latin typeface="Arial"/>
                <a:cs typeface="Arial"/>
              </a:rPr>
              <a:t>metallurgical</a:t>
            </a:r>
            <a:r>
              <a:rPr dirty="0" sz="80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50">
                <a:solidFill>
                  <a:srgbClr val="404042"/>
                </a:solidFill>
                <a:latin typeface="Arial"/>
                <a:cs typeface="Arial"/>
              </a:rPr>
              <a:t>lab</a:t>
            </a:r>
            <a:r>
              <a:rPr dirty="0" sz="80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15">
                <a:solidFill>
                  <a:srgbClr val="404042"/>
                </a:solidFill>
                <a:latin typeface="Arial"/>
                <a:cs typeface="Arial"/>
              </a:rPr>
              <a:t>also</a:t>
            </a:r>
            <a:r>
              <a:rPr dirty="0" sz="80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20">
                <a:solidFill>
                  <a:srgbClr val="404042"/>
                </a:solidFill>
                <a:latin typeface="Arial"/>
                <a:cs typeface="Arial"/>
              </a:rPr>
              <a:t>ensures</a:t>
            </a:r>
            <a:r>
              <a:rPr dirty="0" sz="80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the</a:t>
            </a:r>
            <a:r>
              <a:rPr dirty="0" sz="80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50">
                <a:solidFill>
                  <a:srgbClr val="404042"/>
                </a:solidFill>
                <a:latin typeface="Arial"/>
                <a:cs typeface="Arial"/>
              </a:rPr>
              <a:t>quality</a:t>
            </a:r>
            <a:r>
              <a:rPr dirty="0" sz="800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of  </a:t>
            </a:r>
            <a:r>
              <a:rPr dirty="0" sz="800" spc="65">
                <a:solidFill>
                  <a:srgbClr val="404042"/>
                </a:solidFill>
                <a:latin typeface="Arial"/>
                <a:cs typeface="Arial"/>
              </a:rPr>
              <a:t>incoming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raw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materials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40">
                <a:solidFill>
                  <a:srgbClr val="404042"/>
                </a:solidFill>
                <a:latin typeface="Arial"/>
                <a:cs typeface="Arial"/>
              </a:rPr>
              <a:t>used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35">
                <a:solidFill>
                  <a:srgbClr val="404042"/>
                </a:solidFill>
                <a:latin typeface="Arial"/>
                <a:cs typeface="Arial"/>
              </a:rPr>
              <a:t>for</a:t>
            </a:r>
            <a:r>
              <a:rPr dirty="0" sz="800" spc="-5">
                <a:solidFill>
                  <a:srgbClr val="404042"/>
                </a:solidFill>
                <a:latin typeface="Arial"/>
                <a:cs typeface="Arial"/>
              </a:rPr>
              <a:t> </a:t>
            </a:r>
            <a:r>
              <a:rPr dirty="0" sz="800" spc="50">
                <a:solidFill>
                  <a:srgbClr val="404042"/>
                </a:solidFill>
                <a:latin typeface="Arial"/>
                <a:cs typeface="Arial"/>
              </a:rPr>
              <a:t>manufacturing.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2704" y="7569807"/>
            <a:ext cx="1845310" cy="318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505"/>
              </a:lnSpc>
            </a:pPr>
            <a:r>
              <a:rPr dirty="0" sz="2400" spc="60">
                <a:solidFill>
                  <a:srgbClr val="231F20"/>
                </a:solidFill>
                <a:latin typeface="Palatino Linotype"/>
                <a:cs typeface="Palatino Linotype"/>
              </a:rPr>
              <a:t>Future</a:t>
            </a:r>
            <a:r>
              <a:rPr dirty="0" sz="2400" spc="45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dirty="0" sz="2400" spc="70">
                <a:solidFill>
                  <a:srgbClr val="231F20"/>
                </a:solidFill>
                <a:latin typeface="Palatino Linotype"/>
                <a:cs typeface="Palatino Linotype"/>
              </a:rPr>
              <a:t>Plans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8489" y="193335"/>
            <a:ext cx="7659075" cy="42045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98489" y="4397843"/>
            <a:ext cx="3448476" cy="23248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400092" y="6204905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60">
                <a:moveTo>
                  <a:pt x="24079" y="0"/>
                </a:moveTo>
                <a:lnTo>
                  <a:pt x="14710" y="1893"/>
                </a:lnTo>
                <a:lnTo>
                  <a:pt x="7056" y="7052"/>
                </a:lnTo>
                <a:lnTo>
                  <a:pt x="1893" y="14697"/>
                </a:lnTo>
                <a:lnTo>
                  <a:pt x="0" y="24048"/>
                </a:lnTo>
                <a:lnTo>
                  <a:pt x="1893" y="33417"/>
                </a:lnTo>
                <a:lnTo>
                  <a:pt x="7056" y="41071"/>
                </a:lnTo>
                <a:lnTo>
                  <a:pt x="14710" y="46234"/>
                </a:lnTo>
                <a:lnTo>
                  <a:pt x="24079" y="48127"/>
                </a:lnTo>
                <a:lnTo>
                  <a:pt x="33438" y="46234"/>
                </a:lnTo>
                <a:lnTo>
                  <a:pt x="41071" y="41071"/>
                </a:lnTo>
                <a:lnTo>
                  <a:pt x="46213" y="33417"/>
                </a:lnTo>
                <a:lnTo>
                  <a:pt x="48097" y="24048"/>
                </a:lnTo>
                <a:lnTo>
                  <a:pt x="46213" y="14697"/>
                </a:lnTo>
                <a:lnTo>
                  <a:pt x="41071" y="7052"/>
                </a:lnTo>
                <a:lnTo>
                  <a:pt x="33438" y="1893"/>
                </a:lnTo>
                <a:lnTo>
                  <a:pt x="2407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400092" y="6511595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4079" y="0"/>
                </a:moveTo>
                <a:lnTo>
                  <a:pt x="14710" y="1893"/>
                </a:lnTo>
                <a:lnTo>
                  <a:pt x="7056" y="7056"/>
                </a:lnTo>
                <a:lnTo>
                  <a:pt x="1893" y="14710"/>
                </a:lnTo>
                <a:lnTo>
                  <a:pt x="0" y="24079"/>
                </a:lnTo>
                <a:lnTo>
                  <a:pt x="1893" y="33447"/>
                </a:lnTo>
                <a:lnTo>
                  <a:pt x="7056" y="41102"/>
                </a:lnTo>
                <a:lnTo>
                  <a:pt x="14710" y="46264"/>
                </a:lnTo>
                <a:lnTo>
                  <a:pt x="24079" y="48158"/>
                </a:lnTo>
                <a:lnTo>
                  <a:pt x="33438" y="46264"/>
                </a:lnTo>
                <a:lnTo>
                  <a:pt x="41071" y="41102"/>
                </a:lnTo>
                <a:lnTo>
                  <a:pt x="46213" y="33447"/>
                </a:lnTo>
                <a:lnTo>
                  <a:pt x="48097" y="24079"/>
                </a:lnTo>
                <a:lnTo>
                  <a:pt x="46213" y="14710"/>
                </a:lnTo>
                <a:lnTo>
                  <a:pt x="41071" y="7056"/>
                </a:lnTo>
                <a:lnTo>
                  <a:pt x="33438" y="1893"/>
                </a:lnTo>
                <a:lnTo>
                  <a:pt x="2407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400092" y="6818254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4079" y="0"/>
                </a:moveTo>
                <a:lnTo>
                  <a:pt x="14710" y="1898"/>
                </a:lnTo>
                <a:lnTo>
                  <a:pt x="7056" y="7071"/>
                </a:lnTo>
                <a:lnTo>
                  <a:pt x="1893" y="14736"/>
                </a:lnTo>
                <a:lnTo>
                  <a:pt x="0" y="24109"/>
                </a:lnTo>
                <a:lnTo>
                  <a:pt x="1893" y="33478"/>
                </a:lnTo>
                <a:lnTo>
                  <a:pt x="7056" y="41132"/>
                </a:lnTo>
                <a:lnTo>
                  <a:pt x="14710" y="46295"/>
                </a:lnTo>
                <a:lnTo>
                  <a:pt x="24079" y="48188"/>
                </a:lnTo>
                <a:lnTo>
                  <a:pt x="33438" y="46295"/>
                </a:lnTo>
                <a:lnTo>
                  <a:pt x="41071" y="41132"/>
                </a:lnTo>
                <a:lnTo>
                  <a:pt x="46213" y="33478"/>
                </a:lnTo>
                <a:lnTo>
                  <a:pt x="48097" y="24109"/>
                </a:lnTo>
                <a:lnTo>
                  <a:pt x="46213" y="14736"/>
                </a:lnTo>
                <a:lnTo>
                  <a:pt x="41071" y="7071"/>
                </a:lnTo>
                <a:lnTo>
                  <a:pt x="33438" y="1898"/>
                </a:lnTo>
                <a:lnTo>
                  <a:pt x="2407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00092" y="7124974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4079" y="0"/>
                </a:moveTo>
                <a:lnTo>
                  <a:pt x="14710" y="1893"/>
                </a:lnTo>
                <a:lnTo>
                  <a:pt x="7056" y="7056"/>
                </a:lnTo>
                <a:lnTo>
                  <a:pt x="1893" y="14710"/>
                </a:lnTo>
                <a:lnTo>
                  <a:pt x="0" y="24079"/>
                </a:lnTo>
                <a:lnTo>
                  <a:pt x="1893" y="33447"/>
                </a:lnTo>
                <a:lnTo>
                  <a:pt x="7056" y="41102"/>
                </a:lnTo>
                <a:lnTo>
                  <a:pt x="14710" y="46264"/>
                </a:lnTo>
                <a:lnTo>
                  <a:pt x="24079" y="48158"/>
                </a:lnTo>
                <a:lnTo>
                  <a:pt x="33438" y="46264"/>
                </a:lnTo>
                <a:lnTo>
                  <a:pt x="41071" y="41102"/>
                </a:lnTo>
                <a:lnTo>
                  <a:pt x="46213" y="33447"/>
                </a:lnTo>
                <a:lnTo>
                  <a:pt x="48097" y="24079"/>
                </a:lnTo>
                <a:lnTo>
                  <a:pt x="46213" y="14710"/>
                </a:lnTo>
                <a:lnTo>
                  <a:pt x="41071" y="7056"/>
                </a:lnTo>
                <a:lnTo>
                  <a:pt x="33438" y="1893"/>
                </a:lnTo>
                <a:lnTo>
                  <a:pt x="2407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00092" y="8218932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4079" y="0"/>
                </a:moveTo>
                <a:lnTo>
                  <a:pt x="14710" y="1893"/>
                </a:lnTo>
                <a:lnTo>
                  <a:pt x="7056" y="7055"/>
                </a:lnTo>
                <a:lnTo>
                  <a:pt x="1893" y="14707"/>
                </a:lnTo>
                <a:lnTo>
                  <a:pt x="0" y="24073"/>
                </a:lnTo>
                <a:lnTo>
                  <a:pt x="1893" y="33443"/>
                </a:lnTo>
                <a:lnTo>
                  <a:pt x="7056" y="41100"/>
                </a:lnTo>
                <a:lnTo>
                  <a:pt x="14710" y="46266"/>
                </a:lnTo>
                <a:lnTo>
                  <a:pt x="24079" y="48161"/>
                </a:lnTo>
                <a:lnTo>
                  <a:pt x="33438" y="46266"/>
                </a:lnTo>
                <a:lnTo>
                  <a:pt x="41071" y="41100"/>
                </a:lnTo>
                <a:lnTo>
                  <a:pt x="46213" y="33443"/>
                </a:lnTo>
                <a:lnTo>
                  <a:pt x="48097" y="24073"/>
                </a:lnTo>
                <a:lnTo>
                  <a:pt x="46213" y="14707"/>
                </a:lnTo>
                <a:lnTo>
                  <a:pt x="41071" y="7055"/>
                </a:lnTo>
                <a:lnTo>
                  <a:pt x="33438" y="1893"/>
                </a:lnTo>
                <a:lnTo>
                  <a:pt x="2407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400092" y="7605248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4079" y="0"/>
                </a:moveTo>
                <a:lnTo>
                  <a:pt x="14710" y="1893"/>
                </a:lnTo>
                <a:lnTo>
                  <a:pt x="7056" y="7056"/>
                </a:lnTo>
                <a:lnTo>
                  <a:pt x="1893" y="14710"/>
                </a:lnTo>
                <a:lnTo>
                  <a:pt x="0" y="24079"/>
                </a:lnTo>
                <a:lnTo>
                  <a:pt x="1893" y="33447"/>
                </a:lnTo>
                <a:lnTo>
                  <a:pt x="7056" y="41102"/>
                </a:lnTo>
                <a:lnTo>
                  <a:pt x="14710" y="46264"/>
                </a:lnTo>
                <a:lnTo>
                  <a:pt x="24079" y="48158"/>
                </a:lnTo>
                <a:lnTo>
                  <a:pt x="33438" y="46264"/>
                </a:lnTo>
                <a:lnTo>
                  <a:pt x="41071" y="41102"/>
                </a:lnTo>
                <a:lnTo>
                  <a:pt x="46213" y="33447"/>
                </a:lnTo>
                <a:lnTo>
                  <a:pt x="48097" y="24079"/>
                </a:lnTo>
                <a:lnTo>
                  <a:pt x="46213" y="14710"/>
                </a:lnTo>
                <a:lnTo>
                  <a:pt x="41071" y="7056"/>
                </a:lnTo>
                <a:lnTo>
                  <a:pt x="33438" y="1893"/>
                </a:lnTo>
                <a:lnTo>
                  <a:pt x="2407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400092" y="7911998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59">
                <a:moveTo>
                  <a:pt x="24079" y="0"/>
                </a:moveTo>
                <a:lnTo>
                  <a:pt x="14710" y="1893"/>
                </a:lnTo>
                <a:lnTo>
                  <a:pt x="7056" y="7056"/>
                </a:lnTo>
                <a:lnTo>
                  <a:pt x="1893" y="14710"/>
                </a:lnTo>
                <a:lnTo>
                  <a:pt x="0" y="24079"/>
                </a:lnTo>
                <a:lnTo>
                  <a:pt x="1893" y="33435"/>
                </a:lnTo>
                <a:lnTo>
                  <a:pt x="7056" y="41090"/>
                </a:lnTo>
                <a:lnTo>
                  <a:pt x="14710" y="46260"/>
                </a:lnTo>
                <a:lnTo>
                  <a:pt x="24079" y="48158"/>
                </a:lnTo>
                <a:lnTo>
                  <a:pt x="33438" y="46260"/>
                </a:lnTo>
                <a:lnTo>
                  <a:pt x="41071" y="41090"/>
                </a:lnTo>
                <a:lnTo>
                  <a:pt x="46213" y="33435"/>
                </a:lnTo>
                <a:lnTo>
                  <a:pt x="48097" y="24079"/>
                </a:lnTo>
                <a:lnTo>
                  <a:pt x="46213" y="14710"/>
                </a:lnTo>
                <a:lnTo>
                  <a:pt x="41071" y="7056"/>
                </a:lnTo>
                <a:lnTo>
                  <a:pt x="33438" y="1893"/>
                </a:lnTo>
                <a:lnTo>
                  <a:pt x="2407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98501" y="190562"/>
            <a:ext cx="0" cy="53975"/>
          </a:xfrm>
          <a:custGeom>
            <a:avLst/>
            <a:gdLst/>
            <a:ahLst/>
            <a:cxnLst/>
            <a:rect l="l" t="t" r="r" b="b"/>
            <a:pathLst>
              <a:path w="0" h="53975">
                <a:moveTo>
                  <a:pt x="0" y="53491"/>
                </a:moveTo>
                <a:lnTo>
                  <a:pt x="0" y="0"/>
                </a:lnTo>
              </a:path>
            </a:pathLst>
          </a:custGeom>
          <a:ln w="318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98501" y="11044559"/>
            <a:ext cx="0" cy="53975"/>
          </a:xfrm>
          <a:custGeom>
            <a:avLst/>
            <a:gdLst/>
            <a:ahLst/>
            <a:cxnLst/>
            <a:rect l="l" t="t" r="r" b="b"/>
            <a:pathLst>
              <a:path w="0" h="53975">
                <a:moveTo>
                  <a:pt x="0" y="53970"/>
                </a:moveTo>
                <a:lnTo>
                  <a:pt x="0" y="0"/>
                </a:lnTo>
              </a:path>
            </a:pathLst>
          </a:custGeom>
          <a:ln w="318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620224" y="8194402"/>
            <a:ext cx="2941955" cy="1440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4604">
              <a:lnSpc>
                <a:spcPct val="127099"/>
              </a:lnSpc>
            </a:pPr>
            <a:r>
              <a:rPr dirty="0" sz="1200" spc="1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1200" spc="110">
                <a:solidFill>
                  <a:srgbClr val="231F20"/>
                </a:solidFill>
                <a:latin typeface="Arial"/>
                <a:cs typeface="Arial"/>
              </a:rPr>
              <a:t>management </a:t>
            </a:r>
            <a:r>
              <a:rPr dirty="0" sz="1200" spc="80">
                <a:solidFill>
                  <a:srgbClr val="231F20"/>
                </a:solidFill>
                <a:latin typeface="Arial"/>
                <a:cs typeface="Arial"/>
              </a:rPr>
              <a:t>at</a:t>
            </a:r>
            <a:r>
              <a:rPr dirty="0" sz="1200" spc="-2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55">
                <a:solidFill>
                  <a:srgbClr val="231F20"/>
                </a:solidFill>
                <a:latin typeface="Arial"/>
                <a:cs typeface="Arial"/>
              </a:rPr>
              <a:t>Advance </a:t>
            </a:r>
            <a:r>
              <a:rPr dirty="0" sz="1200" spc="45">
                <a:solidFill>
                  <a:srgbClr val="231F20"/>
                </a:solidFill>
                <a:latin typeface="Arial"/>
                <a:cs typeface="Arial"/>
              </a:rPr>
              <a:t>Forgings  </a:t>
            </a:r>
            <a:r>
              <a:rPr dirty="0" sz="1200" spc="30">
                <a:solidFill>
                  <a:srgbClr val="231F20"/>
                </a:solidFill>
                <a:latin typeface="Arial"/>
                <a:cs typeface="Arial"/>
              </a:rPr>
              <a:t>has </a:t>
            </a:r>
            <a:r>
              <a:rPr dirty="0" sz="1200" spc="90">
                <a:solidFill>
                  <a:srgbClr val="231F20"/>
                </a:solidFill>
                <a:latin typeface="Arial"/>
                <a:cs typeface="Arial"/>
              </a:rPr>
              <a:t>drawn </a:t>
            </a:r>
            <a:r>
              <a:rPr dirty="0" sz="1200" spc="125">
                <a:solidFill>
                  <a:srgbClr val="231F20"/>
                </a:solidFill>
                <a:latin typeface="Arial"/>
                <a:cs typeface="Arial"/>
              </a:rPr>
              <a:t>up </a:t>
            </a:r>
            <a:r>
              <a:rPr dirty="0" sz="1200" spc="25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dirty="0" sz="1200" spc="95">
                <a:solidFill>
                  <a:srgbClr val="231F20"/>
                </a:solidFill>
                <a:latin typeface="Arial"/>
                <a:cs typeface="Arial"/>
              </a:rPr>
              <a:t>long-term </a:t>
            </a:r>
            <a:r>
              <a:rPr dirty="0" sz="1200" spc="35">
                <a:solidFill>
                  <a:srgbClr val="231F20"/>
                </a:solidFill>
                <a:latin typeface="Arial"/>
                <a:cs typeface="Arial"/>
              </a:rPr>
              <a:t>business  </a:t>
            </a:r>
            <a:r>
              <a:rPr dirty="0" sz="1200" spc="90">
                <a:solidFill>
                  <a:srgbClr val="231F20"/>
                </a:solidFill>
                <a:latin typeface="Arial"/>
                <a:cs typeface="Arial"/>
              </a:rPr>
              <a:t>plan</a:t>
            </a:r>
            <a:r>
              <a:rPr dirty="0" sz="12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10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dirty="0" sz="1200" spc="-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40">
                <a:solidFill>
                  <a:srgbClr val="231F20"/>
                </a:solidFill>
                <a:latin typeface="Arial"/>
                <a:cs typeface="Arial"/>
              </a:rPr>
              <a:t>increase</a:t>
            </a:r>
            <a:r>
              <a:rPr dirty="0" sz="12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231F20"/>
                </a:solidFill>
                <a:latin typeface="Arial"/>
                <a:cs typeface="Arial"/>
              </a:rPr>
              <a:t>its</a:t>
            </a:r>
            <a:r>
              <a:rPr dirty="0" sz="12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50">
                <a:solidFill>
                  <a:srgbClr val="231F20"/>
                </a:solidFill>
                <a:latin typeface="Arial"/>
                <a:cs typeface="Arial"/>
              </a:rPr>
              <a:t>presence</a:t>
            </a:r>
            <a:r>
              <a:rPr dirty="0" sz="12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120">
                <a:solidFill>
                  <a:srgbClr val="231F20"/>
                </a:solidFill>
                <a:latin typeface="Arial"/>
                <a:cs typeface="Arial"/>
              </a:rPr>
              <a:t>both</a:t>
            </a:r>
            <a:r>
              <a:rPr dirty="0" sz="12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231F20"/>
                </a:solidFill>
                <a:latin typeface="Arial"/>
                <a:cs typeface="Arial"/>
              </a:rPr>
              <a:t>in</a:t>
            </a:r>
            <a:endParaRPr sz="120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  <a:spcBef>
                <a:spcPts val="615"/>
              </a:spcBef>
            </a:pPr>
            <a:r>
              <a:rPr dirty="0" sz="1200" spc="90">
                <a:solidFill>
                  <a:srgbClr val="231F20"/>
                </a:solidFill>
                <a:latin typeface="Arial"/>
                <a:cs typeface="Arial"/>
              </a:rPr>
              <a:t>domestic </a:t>
            </a:r>
            <a:r>
              <a:rPr dirty="0" sz="1200" spc="95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dirty="0" sz="1200" spc="75">
                <a:solidFill>
                  <a:srgbClr val="231F20"/>
                </a:solidFill>
                <a:latin typeface="Arial"/>
                <a:cs typeface="Arial"/>
              </a:rPr>
              <a:t>international</a:t>
            </a:r>
            <a:r>
              <a:rPr dirty="0" sz="1200" spc="-2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90">
                <a:solidFill>
                  <a:srgbClr val="231F20"/>
                </a:solidFill>
                <a:latin typeface="Arial"/>
                <a:cs typeface="Arial"/>
              </a:rPr>
              <a:t>market</a:t>
            </a:r>
            <a:endParaRPr sz="1200">
              <a:latin typeface="Arial"/>
              <a:cs typeface="Arial"/>
            </a:endParaRPr>
          </a:p>
          <a:p>
            <a:pPr marL="18415" marR="473709" indent="635">
              <a:lnSpc>
                <a:spcPct val="112500"/>
              </a:lnSpc>
              <a:spcBef>
                <a:spcPts val="455"/>
              </a:spcBef>
            </a:pPr>
            <a:r>
              <a:rPr dirty="0" sz="1200" spc="60">
                <a:solidFill>
                  <a:srgbClr val="231F20"/>
                </a:solidFill>
                <a:latin typeface="Arial"/>
                <a:cs typeface="Arial"/>
              </a:rPr>
              <a:t>by </a:t>
            </a:r>
            <a:r>
              <a:rPr dirty="0" sz="1200" spc="95">
                <a:solidFill>
                  <a:srgbClr val="231F20"/>
                </a:solidFill>
                <a:latin typeface="Arial"/>
                <a:cs typeface="Arial"/>
              </a:rPr>
              <a:t>supplementing </a:t>
            </a:r>
            <a:r>
              <a:rPr dirty="0" sz="1200" spc="45">
                <a:solidFill>
                  <a:srgbClr val="231F20"/>
                </a:solidFill>
                <a:latin typeface="Arial"/>
                <a:cs typeface="Arial"/>
              </a:rPr>
              <a:t>its </a:t>
            </a:r>
            <a:r>
              <a:rPr dirty="0" sz="1200" spc="60">
                <a:solidFill>
                  <a:srgbClr val="231F20"/>
                </a:solidFill>
                <a:latin typeface="Arial"/>
                <a:cs typeface="Arial"/>
              </a:rPr>
              <a:t>capacity</a:t>
            </a:r>
            <a:r>
              <a:rPr dirty="0" sz="1200" spc="-18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85">
                <a:solidFill>
                  <a:srgbClr val="231F20"/>
                </a:solidFill>
                <a:latin typeface="Arial"/>
                <a:cs typeface="Arial"/>
              </a:rPr>
              <a:t>in  </a:t>
            </a:r>
            <a:r>
              <a:rPr dirty="0" sz="1200" spc="50">
                <a:solidFill>
                  <a:srgbClr val="231F20"/>
                </a:solidFill>
                <a:latin typeface="Arial"/>
                <a:cs typeface="Arial"/>
              </a:rPr>
              <a:t>all</a:t>
            </a:r>
            <a:r>
              <a:rPr dirty="0" sz="1200" spc="-7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35">
                <a:solidFill>
                  <a:srgbClr val="231F20"/>
                </a:solidFill>
                <a:latin typeface="Arial"/>
                <a:cs typeface="Arial"/>
              </a:rPr>
              <a:t>verticals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98501" y="1109853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-1587"/>
                </a:moveTo>
                <a:lnTo>
                  <a:pt x="0" y="15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858505" y="1109853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-1587"/>
                </a:moveTo>
                <a:lnTo>
                  <a:pt x="0" y="158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298521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1904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966496" y="298521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4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0" y="10990528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19049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966496" y="10990528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49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98501" y="31"/>
            <a:ext cx="0" cy="190500"/>
          </a:xfrm>
          <a:custGeom>
            <a:avLst/>
            <a:gdLst/>
            <a:ahLst/>
            <a:cxnLst/>
            <a:rect l="l" t="t" r="r" b="b"/>
            <a:pathLst>
              <a:path w="0" h="190500">
                <a:moveTo>
                  <a:pt x="0" y="19049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98501" y="11098530"/>
            <a:ext cx="0" cy="190500"/>
          </a:xfrm>
          <a:custGeom>
            <a:avLst/>
            <a:gdLst/>
            <a:ahLst/>
            <a:cxnLst/>
            <a:rect l="l" t="t" r="r" b="b"/>
            <a:pathLst>
              <a:path w="0" h="190500">
                <a:moveTo>
                  <a:pt x="0" y="0"/>
                </a:moveTo>
                <a:lnTo>
                  <a:pt x="0" y="1904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858505" y="31"/>
            <a:ext cx="0" cy="190500"/>
          </a:xfrm>
          <a:custGeom>
            <a:avLst/>
            <a:gdLst/>
            <a:ahLst/>
            <a:cxnLst/>
            <a:rect l="l" t="t" r="r" b="b"/>
            <a:pathLst>
              <a:path w="0" h="190500">
                <a:moveTo>
                  <a:pt x="0" y="19049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858505" y="11098530"/>
            <a:ext cx="0" cy="190500"/>
          </a:xfrm>
          <a:custGeom>
            <a:avLst/>
            <a:gdLst/>
            <a:ahLst/>
            <a:cxnLst/>
            <a:rect l="l" t="t" r="r" b="b"/>
            <a:pathLst>
              <a:path w="0" h="190500">
                <a:moveTo>
                  <a:pt x="0" y="0"/>
                </a:moveTo>
                <a:lnTo>
                  <a:pt x="0" y="19049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2016-02-24T09:43:38Z</dcterms:created>
  <dcterms:modified xsi:type="dcterms:W3CDTF">2016-02-24T09:43:38Z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2016-02-13T00:00:00Z</vt:filetime>
  </property>
  <property fmtid="{D5CDD505-2E9C-101B-9397-08002B2CF9AE}" pid="3" name="Creator">
    <vt:lpwstr>Online2PDF.com</vt:lpwstr>
  </property>
  <property fmtid="{D5CDD505-2E9C-101B-9397-08002B2CF9AE}" pid="4" name="LastSaved">
    <vt:filetime>2016-02-24T00:00:00Z</vt:filetime>
  </property>
</Properties>
</file>